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503" r:id="rId3"/>
    <p:sldId id="1898" r:id="rId5"/>
    <p:sldId id="1917" r:id="rId6"/>
    <p:sldId id="1941" r:id="rId7"/>
    <p:sldId id="1945" r:id="rId8"/>
    <p:sldId id="1944" r:id="rId9"/>
    <p:sldId id="1942" r:id="rId10"/>
    <p:sldId id="1943" r:id="rId11"/>
    <p:sldId id="1914" r:id="rId12"/>
    <p:sldId id="1948" r:id="rId13"/>
    <p:sldId id="1949" r:id="rId14"/>
    <p:sldId id="1950" r:id="rId15"/>
    <p:sldId id="1951" r:id="rId16"/>
    <p:sldId id="1952" r:id="rId17"/>
    <p:sldId id="1913" r:id="rId18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</p14:sldIdLst>
        </p14:section>
        <p14:section name="内容节" id="{CC20E8B7-C7A4-F745-8799-5931364FEEEB}">
          <p14:sldIdLst>
            <p14:sldId id="1898"/>
            <p14:sldId id="1917"/>
            <p14:sldId id="1941"/>
            <p14:sldId id="1945"/>
            <p14:sldId id="1943"/>
            <p14:sldId id="1914"/>
            <p14:sldId id="1950"/>
            <p14:sldId id="1944"/>
            <p14:sldId id="1942"/>
            <p14:sldId id="1948"/>
            <p14:sldId id="1949"/>
            <p14:sldId id="1951"/>
            <p14:sldId id="1952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81C5B8"/>
    <a:srgbClr val="BFBFBF"/>
    <a:srgbClr val="2663A7"/>
    <a:srgbClr val="40A693"/>
    <a:srgbClr val="F1F3F9"/>
    <a:srgbClr val="61B2C3"/>
    <a:srgbClr val="8C9BC3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299"/>
        <p:guide pos="161"/>
        <p:guide orient="horz" pos="122"/>
        <p:guide orient="horz" pos="1009"/>
        <p:guide pos="3146"/>
        <p:guide orient="horz" pos="2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7.xml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.xml"/><Relationship Id="rId2" Type="http://schemas.openxmlformats.org/officeDocument/2006/relationships/image" Target="../media/image2.emf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.xml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3527425" y="2921000"/>
            <a:ext cx="5350510" cy="80581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 algn="ctr"/>
            <a:r>
              <a:rPr lang="en-US" altLang="zh-CN" sz="48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Hugging LLM</a:t>
            </a:r>
            <a:endParaRPr lang="en-US" altLang="zh-CN" sz="48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71" y="20050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选择合适的推理方式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Text Box 2"/>
          <p:cNvSpPr txBox="1"/>
          <p:nvPr/>
        </p:nvSpPr>
        <p:spPr>
          <a:xfrm>
            <a:off x="989330" y="1513523"/>
            <a:ext cx="4589780" cy="7556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语言依赖的：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语言独立的：一般底层为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C++ +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上层框架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939790" y="1754505"/>
            <a:ext cx="1457960" cy="2749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989330" y="3516948"/>
            <a:ext cx="4177030" cy="7556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采用经典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C/S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架构，以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Triton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框架为例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选择不同的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backend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作为示例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统一视角看推理部署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4580" name="Round Same Side Corner Rectangle 4"/>
          <p:cNvSpPr/>
          <p:nvPr/>
        </p:nvSpPr>
        <p:spPr bwMode="auto">
          <a:xfrm rot="-5400000">
            <a:off x="1065530" y="213328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 sz="2000"/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1306830" y="278892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4582" name="Freeform 116"/>
          <p:cNvSpPr>
            <a:spLocks noEditPoints="1"/>
          </p:cNvSpPr>
          <p:nvPr/>
        </p:nvSpPr>
        <p:spPr bwMode="auto">
          <a:xfrm>
            <a:off x="2172018" y="2130108"/>
            <a:ext cx="411162" cy="331787"/>
          </a:xfrm>
          <a:custGeom>
            <a:avLst/>
            <a:gdLst>
              <a:gd name="T0" fmla="*/ 396735 w 57"/>
              <a:gd name="T1" fmla="*/ 194745 h 46"/>
              <a:gd name="T2" fmla="*/ 389522 w 57"/>
              <a:gd name="T3" fmla="*/ 194745 h 46"/>
              <a:gd name="T4" fmla="*/ 389522 w 57"/>
              <a:gd name="T5" fmla="*/ 194745 h 46"/>
              <a:gd name="T6" fmla="*/ 382309 w 57"/>
              <a:gd name="T7" fmla="*/ 194745 h 46"/>
              <a:gd name="T8" fmla="*/ 201974 w 57"/>
              <a:gd name="T9" fmla="*/ 43277 h 46"/>
              <a:gd name="T10" fmla="*/ 28853 w 57"/>
              <a:gd name="T11" fmla="*/ 194745 h 46"/>
              <a:gd name="T12" fmla="*/ 21640 w 57"/>
              <a:gd name="T13" fmla="*/ 194745 h 46"/>
              <a:gd name="T14" fmla="*/ 14427 w 57"/>
              <a:gd name="T15" fmla="*/ 194745 h 46"/>
              <a:gd name="T16" fmla="*/ 0 w 57"/>
              <a:gd name="T17" fmla="*/ 173106 h 46"/>
              <a:gd name="T18" fmla="*/ 0 w 57"/>
              <a:gd name="T19" fmla="*/ 165894 h 46"/>
              <a:gd name="T20" fmla="*/ 187548 w 57"/>
              <a:gd name="T21" fmla="*/ 7213 h 46"/>
              <a:gd name="T22" fmla="*/ 223614 w 57"/>
              <a:gd name="T23" fmla="*/ 7213 h 46"/>
              <a:gd name="T24" fmla="*/ 288535 w 57"/>
              <a:gd name="T25" fmla="*/ 57702 h 46"/>
              <a:gd name="T26" fmla="*/ 288535 w 57"/>
              <a:gd name="T27" fmla="*/ 7213 h 46"/>
              <a:gd name="T28" fmla="*/ 295748 w 57"/>
              <a:gd name="T29" fmla="*/ 0 h 46"/>
              <a:gd name="T30" fmla="*/ 346242 w 57"/>
              <a:gd name="T31" fmla="*/ 0 h 46"/>
              <a:gd name="T32" fmla="*/ 353455 w 57"/>
              <a:gd name="T33" fmla="*/ 7213 h 46"/>
              <a:gd name="T34" fmla="*/ 353455 w 57"/>
              <a:gd name="T35" fmla="*/ 115404 h 46"/>
              <a:gd name="T36" fmla="*/ 411162 w 57"/>
              <a:gd name="T37" fmla="*/ 165894 h 46"/>
              <a:gd name="T38" fmla="*/ 411162 w 57"/>
              <a:gd name="T39" fmla="*/ 173106 h 46"/>
              <a:gd name="T40" fmla="*/ 396735 w 57"/>
              <a:gd name="T41" fmla="*/ 194745 h 46"/>
              <a:gd name="T42" fmla="*/ 353455 w 57"/>
              <a:gd name="T43" fmla="*/ 317361 h 46"/>
              <a:gd name="T44" fmla="*/ 339028 w 57"/>
              <a:gd name="T45" fmla="*/ 331787 h 46"/>
              <a:gd name="T46" fmla="*/ 238041 w 57"/>
              <a:gd name="T47" fmla="*/ 331787 h 46"/>
              <a:gd name="T48" fmla="*/ 238041 w 57"/>
              <a:gd name="T49" fmla="*/ 230808 h 46"/>
              <a:gd name="T50" fmla="*/ 173121 w 57"/>
              <a:gd name="T51" fmla="*/ 230808 h 46"/>
              <a:gd name="T52" fmla="*/ 173121 w 57"/>
              <a:gd name="T53" fmla="*/ 331787 h 46"/>
              <a:gd name="T54" fmla="*/ 72134 w 57"/>
              <a:gd name="T55" fmla="*/ 331787 h 46"/>
              <a:gd name="T56" fmla="*/ 57707 w 57"/>
              <a:gd name="T57" fmla="*/ 317361 h 46"/>
              <a:gd name="T58" fmla="*/ 57707 w 57"/>
              <a:gd name="T59" fmla="*/ 194745 h 46"/>
              <a:gd name="T60" fmla="*/ 57707 w 57"/>
              <a:gd name="T61" fmla="*/ 187532 h 46"/>
              <a:gd name="T62" fmla="*/ 201974 w 57"/>
              <a:gd name="T63" fmla="*/ 64915 h 46"/>
              <a:gd name="T64" fmla="*/ 353455 w 57"/>
              <a:gd name="T65" fmla="*/ 187532 h 46"/>
              <a:gd name="T66" fmla="*/ 353455 w 57"/>
              <a:gd name="T67" fmla="*/ 194745 h 46"/>
              <a:gd name="T68" fmla="*/ 353455 w 57"/>
              <a:gd name="T69" fmla="*/ 317361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 sz="2000"/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1751330" y="2485708"/>
            <a:ext cx="1252538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项目角度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4" name="Round Same Side Corner Rectangle 12"/>
          <p:cNvSpPr/>
          <p:nvPr/>
        </p:nvSpPr>
        <p:spPr bwMode="auto">
          <a:xfrm rot="5400000" flipH="1">
            <a:off x="6280150" y="213328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 sz="2000"/>
          </a:p>
        </p:txBody>
      </p:sp>
      <p:sp>
        <p:nvSpPr>
          <p:cNvPr id="24585" name="Rectangle 13"/>
          <p:cNvSpPr>
            <a:spLocks noChangeArrowheads="1"/>
          </p:cNvSpPr>
          <p:nvPr/>
        </p:nvSpPr>
        <p:spPr bwMode="auto">
          <a:xfrm flipH="1">
            <a:off x="6518275" y="278892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4586" name="Freeform 122"/>
          <p:cNvSpPr>
            <a:spLocks noEditPoints="1"/>
          </p:cNvSpPr>
          <p:nvPr/>
        </p:nvSpPr>
        <p:spPr bwMode="auto">
          <a:xfrm>
            <a:off x="7400925" y="2152333"/>
            <a:ext cx="379413" cy="298450"/>
          </a:xfrm>
          <a:custGeom>
            <a:avLst/>
            <a:gdLst>
              <a:gd name="T0" fmla="*/ 296254 w 73"/>
              <a:gd name="T1" fmla="*/ 193731 h 57"/>
              <a:gd name="T2" fmla="*/ 197503 w 73"/>
              <a:gd name="T3" fmla="*/ 293214 h 57"/>
              <a:gd name="T4" fmla="*/ 176713 w 73"/>
              <a:gd name="T5" fmla="*/ 298450 h 57"/>
              <a:gd name="T6" fmla="*/ 161121 w 73"/>
              <a:gd name="T7" fmla="*/ 293214 h 57"/>
              <a:gd name="T8" fmla="*/ 20790 w 73"/>
              <a:gd name="T9" fmla="*/ 146607 h 57"/>
              <a:gd name="T10" fmla="*/ 0 w 73"/>
              <a:gd name="T11" fmla="*/ 104719 h 57"/>
              <a:gd name="T12" fmla="*/ 0 w 73"/>
              <a:gd name="T13" fmla="*/ 20944 h 57"/>
              <a:gd name="T14" fmla="*/ 25987 w 73"/>
              <a:gd name="T15" fmla="*/ 0 h 57"/>
              <a:gd name="T16" fmla="*/ 109146 w 73"/>
              <a:gd name="T17" fmla="*/ 0 h 57"/>
              <a:gd name="T18" fmla="*/ 150726 w 73"/>
              <a:gd name="T19" fmla="*/ 15708 h 57"/>
              <a:gd name="T20" fmla="*/ 296254 w 73"/>
              <a:gd name="T21" fmla="*/ 157079 h 57"/>
              <a:gd name="T22" fmla="*/ 301451 w 73"/>
              <a:gd name="T23" fmla="*/ 178023 h 57"/>
              <a:gd name="T24" fmla="*/ 296254 w 73"/>
              <a:gd name="T25" fmla="*/ 193731 h 57"/>
              <a:gd name="T26" fmla="*/ 67567 w 73"/>
              <a:gd name="T27" fmla="*/ 36652 h 57"/>
              <a:gd name="T28" fmla="*/ 41580 w 73"/>
              <a:gd name="T29" fmla="*/ 62832 h 57"/>
              <a:gd name="T30" fmla="*/ 67567 w 73"/>
              <a:gd name="T31" fmla="*/ 89011 h 57"/>
              <a:gd name="T32" fmla="*/ 88356 w 73"/>
              <a:gd name="T33" fmla="*/ 62832 h 57"/>
              <a:gd name="T34" fmla="*/ 67567 w 73"/>
              <a:gd name="T35" fmla="*/ 36652 h 57"/>
              <a:gd name="T36" fmla="*/ 369018 w 73"/>
              <a:gd name="T37" fmla="*/ 193731 h 57"/>
              <a:gd name="T38" fmla="*/ 270267 w 73"/>
              <a:gd name="T39" fmla="*/ 293214 h 57"/>
              <a:gd name="T40" fmla="*/ 254674 w 73"/>
              <a:gd name="T41" fmla="*/ 298450 h 57"/>
              <a:gd name="T42" fmla="*/ 233885 w 73"/>
              <a:gd name="T43" fmla="*/ 287978 h 57"/>
              <a:gd name="T44" fmla="*/ 327439 w 73"/>
              <a:gd name="T45" fmla="*/ 193731 h 57"/>
              <a:gd name="T46" fmla="*/ 332636 w 73"/>
              <a:gd name="T47" fmla="*/ 178023 h 57"/>
              <a:gd name="T48" fmla="*/ 327439 w 73"/>
              <a:gd name="T49" fmla="*/ 157079 h 57"/>
              <a:gd name="T50" fmla="*/ 181910 w 73"/>
              <a:gd name="T51" fmla="*/ 15708 h 57"/>
              <a:gd name="T52" fmla="*/ 140331 w 73"/>
              <a:gd name="T53" fmla="*/ 0 h 57"/>
              <a:gd name="T54" fmla="*/ 187108 w 73"/>
              <a:gd name="T55" fmla="*/ 0 h 57"/>
              <a:gd name="T56" fmla="*/ 228687 w 73"/>
              <a:gd name="T57" fmla="*/ 15708 h 57"/>
              <a:gd name="T58" fmla="*/ 369018 w 73"/>
              <a:gd name="T59" fmla="*/ 157079 h 57"/>
              <a:gd name="T60" fmla="*/ 379413 w 73"/>
              <a:gd name="T61" fmla="*/ 178023 h 57"/>
              <a:gd name="T62" fmla="*/ 369018 w 73"/>
              <a:gd name="T63" fmla="*/ 193731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 sz="2000"/>
          </a:p>
        </p:txBody>
      </p:sp>
      <p:sp>
        <p:nvSpPr>
          <p:cNvPr id="24587" name="Rectangle 8"/>
          <p:cNvSpPr>
            <a:spLocks noChangeArrowheads="1"/>
          </p:cNvSpPr>
          <p:nvPr/>
        </p:nvSpPr>
        <p:spPr bwMode="auto">
          <a:xfrm>
            <a:off x="6964363" y="2461895"/>
            <a:ext cx="125253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架构角度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8" name="矩形 12"/>
          <p:cNvSpPr>
            <a:spLocks noChangeArrowheads="1"/>
          </p:cNvSpPr>
          <p:nvPr/>
        </p:nvSpPr>
        <p:spPr bwMode="auto">
          <a:xfrm>
            <a:off x="1681480" y="3027045"/>
            <a:ext cx="1328738" cy="125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简单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独立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资源占用高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无法统一管理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代码冗余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4589" name="矩形 13"/>
          <p:cNvSpPr>
            <a:spLocks noChangeArrowheads="1"/>
          </p:cNvSpPr>
          <p:nvPr/>
        </p:nvSpPr>
        <p:spPr bwMode="auto">
          <a:xfrm>
            <a:off x="6926263" y="3027045"/>
            <a:ext cx="1328737" cy="125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统一管理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有一定难度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可迭代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资源整合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相互影响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49395" y="2568258"/>
            <a:ext cx="1891030" cy="127127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多环境部署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压测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服务降级和容错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报警和通知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并发并行与性能优化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6632" name="矩形 37"/>
          <p:cNvSpPr>
            <a:spLocks noChangeArrowheads="1"/>
          </p:cNvSpPr>
          <p:nvPr/>
        </p:nvSpPr>
        <p:spPr bwMode="auto">
          <a:xfrm>
            <a:off x="1018540" y="1006475"/>
            <a:ext cx="2865120" cy="1322070"/>
          </a:xfrm>
          <a:prstGeom prst="rect">
            <a:avLst/>
          </a:prstGeom>
          <a:solidFill>
            <a:srgbClr val="D0EAEB"/>
          </a:solidFill>
          <a:ln w="12700">
            <a:solidFill>
              <a:srgbClr val="2F2637">
                <a:alpha val="50195"/>
              </a:srgbClr>
            </a:solidFill>
            <a:miter lim="800000"/>
          </a:ln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3" name="矩形 38"/>
          <p:cNvSpPr>
            <a:spLocks noChangeArrowheads="1"/>
          </p:cNvSpPr>
          <p:nvPr/>
        </p:nvSpPr>
        <p:spPr bwMode="auto">
          <a:xfrm>
            <a:off x="2444750" y="2379980"/>
            <a:ext cx="2865120" cy="1322070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4" name="矩形 39"/>
          <p:cNvSpPr>
            <a:spLocks noChangeArrowheads="1"/>
          </p:cNvSpPr>
          <p:nvPr/>
        </p:nvSpPr>
        <p:spPr bwMode="auto">
          <a:xfrm>
            <a:off x="1018540" y="3754120"/>
            <a:ext cx="2865120" cy="1322070"/>
          </a:xfrm>
          <a:prstGeom prst="rect">
            <a:avLst/>
          </a:prstGeom>
          <a:solidFill>
            <a:srgbClr val="D0EAEB"/>
          </a:solidFill>
          <a:ln w="12700">
            <a:solidFill>
              <a:srgbClr val="2F2637">
                <a:alpha val="50195"/>
              </a:srgbClr>
            </a:solidFill>
            <a:miter lim="800000"/>
          </a:ln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5" name="矩形 40"/>
          <p:cNvSpPr>
            <a:spLocks noChangeArrowheads="1"/>
          </p:cNvSpPr>
          <p:nvPr/>
        </p:nvSpPr>
        <p:spPr bwMode="auto">
          <a:xfrm>
            <a:off x="3949065" y="1006475"/>
            <a:ext cx="1360805" cy="132207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6" name="矩形 41"/>
          <p:cNvSpPr>
            <a:spLocks noChangeArrowheads="1"/>
          </p:cNvSpPr>
          <p:nvPr/>
        </p:nvSpPr>
        <p:spPr bwMode="auto">
          <a:xfrm>
            <a:off x="1018540" y="2379980"/>
            <a:ext cx="1360805" cy="132207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7" name="矩形 42"/>
          <p:cNvSpPr>
            <a:spLocks noChangeArrowheads="1"/>
          </p:cNvSpPr>
          <p:nvPr/>
        </p:nvSpPr>
        <p:spPr bwMode="auto">
          <a:xfrm>
            <a:off x="3949065" y="3754120"/>
            <a:ext cx="1360805" cy="132207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8" name="矩形 43"/>
          <p:cNvSpPr>
            <a:spLocks noChangeArrowheads="1"/>
          </p:cNvSpPr>
          <p:nvPr/>
        </p:nvSpPr>
        <p:spPr bwMode="auto">
          <a:xfrm>
            <a:off x="5375910" y="1006475"/>
            <a:ext cx="3789680" cy="406971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26639" name="文本框 44"/>
          <p:cNvSpPr>
            <a:spLocks noChangeArrowheads="1"/>
          </p:cNvSpPr>
          <p:nvPr/>
        </p:nvSpPr>
        <p:spPr bwMode="auto">
          <a:xfrm>
            <a:off x="1256665" y="1297940"/>
            <a:ext cx="2381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b="1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并发</a:t>
            </a:r>
            <a:endParaRPr lang="en-US" altLang="zh-CN" sz="1100" b="1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1400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多线程、异步</a:t>
            </a:r>
            <a:endParaRPr lang="zh-CN" altLang="en-US" sz="140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6640" name="文本框 45"/>
          <p:cNvSpPr>
            <a:spLocks noChangeArrowheads="1"/>
          </p:cNvSpPr>
          <p:nvPr/>
        </p:nvSpPr>
        <p:spPr bwMode="auto">
          <a:xfrm>
            <a:off x="2708910" y="2642235"/>
            <a:ext cx="238252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b="1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并行</a:t>
            </a:r>
            <a:endParaRPr lang="en-US" altLang="zh-CN" sz="1100" b="1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140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数据、</a:t>
            </a:r>
            <a:r>
              <a:rPr lang="en-US" altLang="zh-CN" sz="140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Tensor</a:t>
            </a:r>
            <a:r>
              <a:rPr lang="zh-CN" altLang="en-US" sz="140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、</a:t>
            </a:r>
            <a:r>
              <a:rPr lang="en-US" altLang="zh-CN" sz="1400">
                <a:solidFill>
                  <a:srgbClr val="FDFDFD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Pipeline</a:t>
            </a:r>
            <a:endParaRPr lang="en-US" altLang="zh-CN" sz="1400">
              <a:solidFill>
                <a:srgbClr val="FDFDFD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26641" name="文本框 46"/>
          <p:cNvSpPr>
            <a:spLocks noChangeArrowheads="1"/>
          </p:cNvSpPr>
          <p:nvPr/>
        </p:nvSpPr>
        <p:spPr bwMode="auto">
          <a:xfrm>
            <a:off x="1256665" y="4052570"/>
            <a:ext cx="238188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b="1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分布式</a:t>
            </a:r>
            <a:endParaRPr lang="en-US" altLang="zh-CN" sz="1100" b="1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r>
              <a:rPr lang="zh-CN" altLang="en-US" sz="1400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横向扩展、通信</a:t>
            </a:r>
            <a:endParaRPr lang="zh-CN" altLang="en-US" sz="140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模型部署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48131" name="Shape 539"/>
          <p:cNvSpPr/>
          <p:nvPr/>
        </p:nvSpPr>
        <p:spPr bwMode="auto">
          <a:xfrm>
            <a:off x="560705" y="1835785"/>
            <a:ext cx="2527300" cy="1274763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849602 h 21600"/>
              <a:gd name="T4" fmla="*/ 0 w 21600"/>
              <a:gd name="T5" fmla="*/ 75232440 h 21600"/>
              <a:gd name="T6" fmla="*/ 253882613 w 21600"/>
              <a:gd name="T7" fmla="*/ 75232440 h 21600"/>
              <a:gd name="T8" fmla="*/ 295705800 w 21600"/>
              <a:gd name="T9" fmla="*/ 38183932 h 21600"/>
              <a:gd name="T10" fmla="*/ 255607495 w 21600"/>
              <a:gd name="T11" fmla="*/ 62676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2" name="Shape 542"/>
          <p:cNvSpPr/>
          <p:nvPr/>
        </p:nvSpPr>
        <p:spPr bwMode="auto">
          <a:xfrm>
            <a:off x="1525905" y="2235835"/>
            <a:ext cx="563563" cy="469900"/>
          </a:xfrm>
          <a:custGeom>
            <a:avLst/>
            <a:gdLst>
              <a:gd name="T0" fmla="*/ 14524140 w 21600"/>
              <a:gd name="T1" fmla="*/ 6783768 h 21600"/>
              <a:gd name="T2" fmla="*/ 14703854 w 21600"/>
              <a:gd name="T3" fmla="*/ 9703805 h 21600"/>
              <a:gd name="T4" fmla="*/ 14097320 w 21600"/>
              <a:gd name="T5" fmla="*/ 10222500 h 21600"/>
              <a:gd name="T6" fmla="*/ 10594932 w 21600"/>
              <a:gd name="T7" fmla="*/ 10073895 h 21600"/>
              <a:gd name="T8" fmla="*/ 10426124 w 21600"/>
              <a:gd name="T9" fmla="*/ 7153858 h 21600"/>
              <a:gd name="T10" fmla="*/ 11026528 w 21600"/>
              <a:gd name="T11" fmla="*/ 6635162 h 21600"/>
              <a:gd name="T12" fmla="*/ 12109586 w 21600"/>
              <a:gd name="T13" fmla="*/ 5617176 h 21600"/>
              <a:gd name="T14" fmla="*/ 7810070 w 21600"/>
              <a:gd name="T15" fmla="*/ 5490803 h 21600"/>
              <a:gd name="T16" fmla="*/ 8886293 w 21600"/>
              <a:gd name="T17" fmla="*/ 6635162 h 21600"/>
              <a:gd name="T18" fmla="*/ 9492827 w 21600"/>
              <a:gd name="T19" fmla="*/ 7153858 h 21600"/>
              <a:gd name="T20" fmla="*/ 9313113 w 21600"/>
              <a:gd name="T21" fmla="*/ 10073895 h 21600"/>
              <a:gd name="T22" fmla="*/ 5815501 w 21600"/>
              <a:gd name="T23" fmla="*/ 10222500 h 21600"/>
              <a:gd name="T24" fmla="*/ 5208966 w 21600"/>
              <a:gd name="T25" fmla="*/ 9703805 h 21600"/>
              <a:gd name="T26" fmla="*/ 5387323 w 21600"/>
              <a:gd name="T27" fmla="*/ 6783768 h 21600"/>
              <a:gd name="T28" fmla="*/ 6891749 w 21600"/>
              <a:gd name="T29" fmla="*/ 6635162 h 21600"/>
              <a:gd name="T30" fmla="*/ 2761067 w 21600"/>
              <a:gd name="T31" fmla="*/ 5490803 h 21600"/>
              <a:gd name="T32" fmla="*/ 2601078 w 21600"/>
              <a:gd name="T33" fmla="*/ 6635162 h 21600"/>
              <a:gd name="T34" fmla="*/ 4121159 w 21600"/>
              <a:gd name="T35" fmla="*/ 6783768 h 21600"/>
              <a:gd name="T36" fmla="*/ 4299516 w 21600"/>
              <a:gd name="T37" fmla="*/ 9703805 h 21600"/>
              <a:gd name="T38" fmla="*/ 3677327 w 21600"/>
              <a:gd name="T39" fmla="*/ 10222500 h 21600"/>
              <a:gd name="T40" fmla="*/ 178357 w 21600"/>
              <a:gd name="T41" fmla="*/ 10073895 h 21600"/>
              <a:gd name="T42" fmla="*/ 0 w 21600"/>
              <a:gd name="T43" fmla="*/ 7153858 h 21600"/>
              <a:gd name="T44" fmla="*/ 621511 w 21600"/>
              <a:gd name="T45" fmla="*/ 6635162 h 21600"/>
              <a:gd name="T46" fmla="*/ 1682783 w 21600"/>
              <a:gd name="T47" fmla="*/ 5617176 h 21600"/>
              <a:gd name="T48" fmla="*/ 2759685 w 21600"/>
              <a:gd name="T49" fmla="*/ 4731697 h 21600"/>
              <a:gd name="T50" fmla="*/ 6890393 w 21600"/>
              <a:gd name="T51" fmla="*/ 3573611 h 21600"/>
              <a:gd name="T52" fmla="*/ 5385966 w 21600"/>
              <a:gd name="T53" fmla="*/ 3430226 h 21600"/>
              <a:gd name="T54" fmla="*/ 5207609 w 21600"/>
              <a:gd name="T55" fmla="*/ 504490 h 21600"/>
              <a:gd name="T56" fmla="*/ 5814144 w 21600"/>
              <a:gd name="T57" fmla="*/ 0 h 21600"/>
              <a:gd name="T58" fmla="*/ 9311757 w 21600"/>
              <a:gd name="T59" fmla="*/ 148606 h 21600"/>
              <a:gd name="T60" fmla="*/ 9491471 w 21600"/>
              <a:gd name="T61" fmla="*/ 3068643 h 21600"/>
              <a:gd name="T62" fmla="*/ 8884936 w 21600"/>
              <a:gd name="T63" fmla="*/ 3573611 h 21600"/>
              <a:gd name="T64" fmla="*/ 7808687 w 21600"/>
              <a:gd name="T65" fmla="*/ 4731697 h 21600"/>
              <a:gd name="T66" fmla="*/ 12697727 w 21600"/>
              <a:gd name="T67" fmla="*/ 4987727 h 21600"/>
              <a:gd name="T68" fmla="*/ 13017679 w 21600"/>
              <a:gd name="T69" fmla="*/ 6635162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3" name="Shape 544"/>
          <p:cNvSpPr/>
          <p:nvPr/>
        </p:nvSpPr>
        <p:spPr bwMode="auto">
          <a:xfrm>
            <a:off x="2786380" y="1834198"/>
            <a:ext cx="2528888" cy="1276350"/>
          </a:xfrm>
          <a:custGeom>
            <a:avLst/>
            <a:gdLst>
              <a:gd name="T0" fmla="*/ 644281 w 21600"/>
              <a:gd name="T1" fmla="*/ 0 h 21600"/>
              <a:gd name="T2" fmla="*/ 42725680 w 21600"/>
              <a:gd name="T3" fmla="*/ 37943876 h 21600"/>
              <a:gd name="T4" fmla="*/ 0 w 21600"/>
              <a:gd name="T5" fmla="*/ 75419876 h 21600"/>
              <a:gd name="T6" fmla="*/ 254201714 w 21600"/>
              <a:gd name="T7" fmla="*/ 75419876 h 21600"/>
              <a:gd name="T8" fmla="*/ 296077524 w 21600"/>
              <a:gd name="T9" fmla="*/ 38279096 h 21600"/>
              <a:gd name="T10" fmla="*/ 255928851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4" name="Shape 547"/>
          <p:cNvSpPr/>
          <p:nvPr/>
        </p:nvSpPr>
        <p:spPr bwMode="auto">
          <a:xfrm>
            <a:off x="3780155" y="2231073"/>
            <a:ext cx="585788" cy="487362"/>
          </a:xfrm>
          <a:custGeom>
            <a:avLst/>
            <a:gdLst>
              <a:gd name="T0" fmla="*/ 9773846 w 21600"/>
              <a:gd name="T1" fmla="*/ 3935787 h 21600"/>
              <a:gd name="T2" fmla="*/ 8882444 w 21600"/>
              <a:gd name="T3" fmla="*/ 5498188 h 21600"/>
              <a:gd name="T4" fmla="*/ 9065585 w 21600"/>
              <a:gd name="T5" fmla="*/ 7018848 h 21600"/>
              <a:gd name="T6" fmla="*/ 7668887 w 21600"/>
              <a:gd name="T7" fmla="*/ 7944881 h 21600"/>
              <a:gd name="T8" fmla="*/ 6015527 w 21600"/>
              <a:gd name="T9" fmla="*/ 7878703 h 21600"/>
              <a:gd name="T10" fmla="*/ 4115025 w 21600"/>
              <a:gd name="T11" fmla="*/ 8626037 h 21600"/>
              <a:gd name="T12" fmla="*/ 2697011 w 21600"/>
              <a:gd name="T13" fmla="*/ 7690347 h 21600"/>
              <a:gd name="T14" fmla="*/ 1106163 w 21600"/>
              <a:gd name="T15" fmla="*/ 7226044 h 21600"/>
              <a:gd name="T16" fmla="*/ 1698243 w 21600"/>
              <a:gd name="T17" fmla="*/ 6145251 h 21600"/>
              <a:gd name="T18" fmla="*/ 0 w 21600"/>
              <a:gd name="T19" fmla="*/ 5243632 h 21600"/>
              <a:gd name="T20" fmla="*/ 1391545 w 21600"/>
              <a:gd name="T21" fmla="*/ 3749957 h 21600"/>
              <a:gd name="T22" fmla="*/ 1071612 w 21600"/>
              <a:gd name="T23" fmla="*/ 2040941 h 21600"/>
              <a:gd name="T24" fmla="*/ 2631571 w 21600"/>
              <a:gd name="T25" fmla="*/ 1530836 h 21600"/>
              <a:gd name="T26" fmla="*/ 4017963 w 21600"/>
              <a:gd name="T27" fmla="*/ 1001890 h 21600"/>
              <a:gd name="T28" fmla="*/ 5941246 w 21600"/>
              <a:gd name="T29" fmla="*/ 1001890 h 21600"/>
              <a:gd name="T30" fmla="*/ 7772593 w 21600"/>
              <a:gd name="T31" fmla="*/ 1260508 h 21600"/>
              <a:gd name="T32" fmla="*/ 9048662 w 21600"/>
              <a:gd name="T33" fmla="*/ 2243557 h 21600"/>
              <a:gd name="T34" fmla="*/ 4987307 w 21600"/>
              <a:gd name="T35" fmla="*/ 5877450 h 21600"/>
              <a:gd name="T36" fmla="*/ 6363420 w 21600"/>
              <a:gd name="T37" fmla="*/ 4154197 h 21600"/>
              <a:gd name="T38" fmla="*/ 3479581 w 21600"/>
              <a:gd name="T39" fmla="*/ 4638332 h 21600"/>
              <a:gd name="T40" fmla="*/ 15074495 w 21600"/>
              <a:gd name="T41" fmla="*/ 8630121 h 21600"/>
              <a:gd name="T42" fmla="*/ 15322343 w 21600"/>
              <a:gd name="T43" fmla="*/ 9744510 h 21600"/>
              <a:gd name="T44" fmla="*/ 14120555 w 21600"/>
              <a:gd name="T45" fmla="*/ 10674627 h 21600"/>
              <a:gd name="T46" fmla="*/ 12777582 w 21600"/>
              <a:gd name="T47" fmla="*/ 10364091 h 21600"/>
              <a:gd name="T48" fmla="*/ 12033252 w 21600"/>
              <a:gd name="T49" fmla="*/ 10944458 h 21600"/>
              <a:gd name="T50" fmla="*/ 10913122 w 21600"/>
              <a:gd name="T51" fmla="*/ 9853467 h 21600"/>
              <a:gd name="T52" fmla="*/ 9625283 w 21600"/>
              <a:gd name="T53" fmla="*/ 9489976 h 21600"/>
              <a:gd name="T54" fmla="*/ 9231802 w 21600"/>
              <a:gd name="T55" fmla="*/ 8189238 h 21600"/>
              <a:gd name="T56" fmla="*/ 10139394 w 21600"/>
              <a:gd name="T57" fmla="*/ 7596665 h 21600"/>
              <a:gd name="T58" fmla="*/ 9812085 w 21600"/>
              <a:gd name="T59" fmla="*/ 6724580 h 21600"/>
              <a:gd name="T60" fmla="*/ 11013140 w 21600"/>
              <a:gd name="T61" fmla="*/ 5808723 h 21600"/>
              <a:gd name="T62" fmla="*/ 12339217 w 21600"/>
              <a:gd name="T63" fmla="*/ 6117747 h 21600"/>
              <a:gd name="T64" fmla="*/ 13093826 w 21600"/>
              <a:gd name="T65" fmla="*/ 5534334 h 21600"/>
              <a:gd name="T66" fmla="*/ 14219109 w 21600"/>
              <a:gd name="T67" fmla="*/ 6626837 h 21600"/>
              <a:gd name="T68" fmla="*/ 15595955 w 21600"/>
              <a:gd name="T69" fmla="*/ 7174127 h 21600"/>
              <a:gd name="T70" fmla="*/ 15529755 w 21600"/>
              <a:gd name="T71" fmla="*/ 8484002 h 21600"/>
              <a:gd name="T72" fmla="*/ 14897972 w 21600"/>
              <a:gd name="T73" fmla="*/ 3636443 h 21600"/>
              <a:gd name="T74" fmla="*/ 14553767 w 21600"/>
              <a:gd name="T75" fmla="*/ 4512070 h 21600"/>
              <a:gd name="T76" fmla="*/ 13447604 w 21600"/>
              <a:gd name="T77" fmla="*/ 4463198 h 21600"/>
              <a:gd name="T78" fmla="*/ 12644451 w 21600"/>
              <a:gd name="T79" fmla="*/ 4512070 h 21600"/>
              <a:gd name="T80" fmla="*/ 11537556 w 21600"/>
              <a:gd name="T81" fmla="*/ 4668883 h 21600"/>
              <a:gd name="T82" fmla="*/ 11077143 w 21600"/>
              <a:gd name="T83" fmla="*/ 3858395 h 21600"/>
              <a:gd name="T84" fmla="*/ 9909174 w 21600"/>
              <a:gd name="T85" fmla="*/ 2807137 h 21600"/>
              <a:gd name="T86" fmla="*/ 10688055 w 21600"/>
              <a:gd name="T87" fmla="*/ 1837310 h 21600"/>
              <a:gd name="T88" fmla="*/ 10639510 w 21600"/>
              <a:gd name="T89" fmla="*/ 806404 h 21600"/>
              <a:gd name="T90" fmla="*/ 11989860 w 21600"/>
              <a:gd name="T91" fmla="*/ 150699 h 21600"/>
              <a:gd name="T92" fmla="*/ 12917303 w 21600"/>
              <a:gd name="T93" fmla="*/ 523350 h 21600"/>
              <a:gd name="T94" fmla="*/ 13521885 w 21600"/>
              <a:gd name="T95" fmla="*/ 0 h 21600"/>
              <a:gd name="T96" fmla="*/ 14830308 w 21600"/>
              <a:gd name="T97" fmla="*/ 698485 h 21600"/>
              <a:gd name="T98" fmla="*/ 15578300 w 21600"/>
              <a:gd name="T99" fmla="*/ 1645885 h 21600"/>
              <a:gd name="T100" fmla="*/ 15545186 w 21600"/>
              <a:gd name="T101" fmla="*/ 3021464 h 21600"/>
              <a:gd name="T102" fmla="*/ 12562820 w 21600"/>
              <a:gd name="T103" fmla="*/ 9062857 h 21600"/>
              <a:gd name="T104" fmla="*/ 11867034 w 21600"/>
              <a:gd name="T105" fmla="*/ 7655712 h 21600"/>
              <a:gd name="T106" fmla="*/ 13532164 w 21600"/>
              <a:gd name="T107" fmla="*/ 2997028 h 21600"/>
              <a:gd name="T108" fmla="*/ 11982510 w 21600"/>
              <a:gd name="T109" fmla="*/ 2456372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5" name="Shape 549"/>
          <p:cNvSpPr/>
          <p:nvPr/>
        </p:nvSpPr>
        <p:spPr bwMode="auto">
          <a:xfrm>
            <a:off x="5016818" y="1834198"/>
            <a:ext cx="2527300" cy="1276350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943876 h 21600"/>
              <a:gd name="T4" fmla="*/ 0 w 21600"/>
              <a:gd name="T5" fmla="*/ 75419876 h 21600"/>
              <a:gd name="T6" fmla="*/ 253882613 w 21600"/>
              <a:gd name="T7" fmla="*/ 75419876 h 21600"/>
              <a:gd name="T8" fmla="*/ 295705800 w 21600"/>
              <a:gd name="T9" fmla="*/ 38279096 h 21600"/>
              <a:gd name="T10" fmla="*/ 255607495 w 21600"/>
              <a:gd name="T11" fmla="*/ 62872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6" name="Shape 553"/>
          <p:cNvSpPr/>
          <p:nvPr/>
        </p:nvSpPr>
        <p:spPr bwMode="auto">
          <a:xfrm>
            <a:off x="6058218" y="2218373"/>
            <a:ext cx="584200" cy="488950"/>
          </a:xfrm>
          <a:custGeom>
            <a:avLst/>
            <a:gdLst>
              <a:gd name="T0" fmla="*/ 7721745 w 21600"/>
              <a:gd name="T1" fmla="*/ 79432 h 21600"/>
              <a:gd name="T2" fmla="*/ 10401221 w 21600"/>
              <a:gd name="T3" fmla="*/ 852154 h 21600"/>
              <a:gd name="T4" fmla="*/ 12499906 w 21600"/>
              <a:gd name="T5" fmla="*/ 2679423 h 21600"/>
              <a:gd name="T6" fmla="*/ 12499906 w 21600"/>
              <a:gd name="T7" fmla="*/ 5207159 h 21600"/>
              <a:gd name="T8" fmla="*/ 10401221 w 21600"/>
              <a:gd name="T9" fmla="*/ 7029811 h 21600"/>
              <a:gd name="T10" fmla="*/ 6411622 w 21600"/>
              <a:gd name="T11" fmla="*/ 7889638 h 21600"/>
              <a:gd name="T12" fmla="*/ 5217068 w 21600"/>
              <a:gd name="T13" fmla="*/ 7818424 h 21600"/>
              <a:gd name="T14" fmla="*/ 2093573 w 21600"/>
              <a:gd name="T15" fmla="*/ 8958537 h 21600"/>
              <a:gd name="T16" fmla="*/ 1544208 w 21600"/>
              <a:gd name="T17" fmla="*/ 8932415 h 21600"/>
              <a:gd name="T18" fmla="*/ 1528846 w 21600"/>
              <a:gd name="T19" fmla="*/ 8645972 h 21600"/>
              <a:gd name="T20" fmla="*/ 2238406 w 21600"/>
              <a:gd name="T21" fmla="*/ 7889638 h 21600"/>
              <a:gd name="T22" fmla="*/ 1552971 w 21600"/>
              <a:gd name="T23" fmla="*/ 6510731 h 21600"/>
              <a:gd name="T24" fmla="*/ 201170 w 21600"/>
              <a:gd name="T25" fmla="*/ 4930970 h 21600"/>
              <a:gd name="T26" fmla="*/ 329180 w 21600"/>
              <a:gd name="T27" fmla="*/ 2684019 h 21600"/>
              <a:gd name="T28" fmla="*/ 2448339 w 21600"/>
              <a:gd name="T29" fmla="*/ 852154 h 21600"/>
              <a:gd name="T30" fmla="*/ 5121974 w 21600"/>
              <a:gd name="T31" fmla="*/ 76851 h 21600"/>
              <a:gd name="T32" fmla="*/ 6411622 w 21600"/>
              <a:gd name="T33" fmla="*/ 1106815 h 21600"/>
              <a:gd name="T34" fmla="*/ 4235396 w 21600"/>
              <a:gd name="T35" fmla="*/ 1393258 h 21600"/>
              <a:gd name="T36" fmla="*/ 2277893 w 21600"/>
              <a:gd name="T37" fmla="*/ 2306373 h 21600"/>
              <a:gd name="T38" fmla="*/ 1318886 w 21600"/>
              <a:gd name="T39" fmla="*/ 3947139 h 21600"/>
              <a:gd name="T40" fmla="*/ 2206951 w 21600"/>
              <a:gd name="T41" fmla="*/ 5512549 h 21600"/>
              <a:gd name="T42" fmla="*/ 3997659 w 21600"/>
              <a:gd name="T43" fmla="*/ 6496380 h 21600"/>
              <a:gd name="T44" fmla="*/ 4356104 w 21600"/>
              <a:gd name="T45" fmla="*/ 6973966 h 21600"/>
              <a:gd name="T46" fmla="*/ 5628172 w 21600"/>
              <a:gd name="T47" fmla="*/ 6739270 h 21600"/>
              <a:gd name="T48" fmla="*/ 8587848 w 21600"/>
              <a:gd name="T49" fmla="*/ 6496380 h 21600"/>
              <a:gd name="T50" fmla="*/ 10549002 w 21600"/>
              <a:gd name="T51" fmla="*/ 5575071 h 21600"/>
              <a:gd name="T52" fmla="*/ 11513122 w 21600"/>
              <a:gd name="T53" fmla="*/ 3947139 h 21600"/>
              <a:gd name="T54" fmla="*/ 10549002 w 21600"/>
              <a:gd name="T55" fmla="*/ 2306373 h 21600"/>
              <a:gd name="T56" fmla="*/ 8587848 w 21600"/>
              <a:gd name="T57" fmla="*/ 1393757 h 21600"/>
              <a:gd name="T58" fmla="*/ 6411622 w 21600"/>
              <a:gd name="T59" fmla="*/ 1106815 h 21600"/>
              <a:gd name="T60" fmla="*/ 15597085 w 21600"/>
              <a:gd name="T61" fmla="*/ 7005725 h 21600"/>
              <a:gd name="T62" fmla="*/ 14246015 w 21600"/>
              <a:gd name="T63" fmla="*/ 8581412 h 21600"/>
              <a:gd name="T64" fmla="*/ 13562041 w 21600"/>
              <a:gd name="T65" fmla="*/ 9961338 h 21600"/>
              <a:gd name="T66" fmla="*/ 14271600 w 21600"/>
              <a:gd name="T67" fmla="*/ 10725345 h 21600"/>
              <a:gd name="T68" fmla="*/ 14246015 w 21600"/>
              <a:gd name="T69" fmla="*/ 11015885 h 21600"/>
              <a:gd name="T70" fmla="*/ 13689321 w 21600"/>
              <a:gd name="T71" fmla="*/ 11030757 h 21600"/>
              <a:gd name="T72" fmla="*/ 10583378 w 21600"/>
              <a:gd name="T73" fmla="*/ 9890621 h 21600"/>
              <a:gd name="T74" fmla="*/ 9386634 w 21600"/>
              <a:gd name="T75" fmla="*/ 9961338 h 21600"/>
              <a:gd name="T76" fmla="*/ 5349487 w 21600"/>
              <a:gd name="T77" fmla="*/ 9065631 h 21600"/>
              <a:gd name="T78" fmla="*/ 6411622 w 21600"/>
              <a:gd name="T79" fmla="*/ 8997495 h 21600"/>
              <a:gd name="T80" fmla="*/ 11291477 w 21600"/>
              <a:gd name="T81" fmla="*/ 7877867 h 21600"/>
              <a:gd name="T82" fmla="*/ 13763941 w 21600"/>
              <a:gd name="T83" fmla="*/ 5541252 h 21600"/>
              <a:gd name="T84" fmla="*/ 14093852 w 21600"/>
              <a:gd name="T85" fmla="*/ 3365538 h 21600"/>
              <a:gd name="T86" fmla="*/ 15800446 w 21600"/>
              <a:gd name="T87" fmla="*/ 601881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7" name="Shape 555"/>
          <p:cNvSpPr/>
          <p:nvPr/>
        </p:nvSpPr>
        <p:spPr bwMode="auto">
          <a:xfrm>
            <a:off x="7245668" y="1834198"/>
            <a:ext cx="2528887" cy="1276350"/>
          </a:xfrm>
          <a:custGeom>
            <a:avLst/>
            <a:gdLst>
              <a:gd name="T0" fmla="*/ 644281 w 21600"/>
              <a:gd name="T1" fmla="*/ 0 h 21600"/>
              <a:gd name="T2" fmla="*/ 42725546 w 21600"/>
              <a:gd name="T3" fmla="*/ 37943876 h 21600"/>
              <a:gd name="T4" fmla="*/ 0 w 21600"/>
              <a:gd name="T5" fmla="*/ 75419876 h 21600"/>
              <a:gd name="T6" fmla="*/ 254201497 w 21600"/>
              <a:gd name="T7" fmla="*/ 75419876 h 21600"/>
              <a:gd name="T8" fmla="*/ 296077290 w 21600"/>
              <a:gd name="T9" fmla="*/ 38279096 h 21600"/>
              <a:gd name="T10" fmla="*/ 255928633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8" name="Shape 559"/>
          <p:cNvSpPr/>
          <p:nvPr/>
        </p:nvSpPr>
        <p:spPr bwMode="auto">
          <a:xfrm>
            <a:off x="8274368" y="2218373"/>
            <a:ext cx="573087" cy="479425"/>
          </a:xfrm>
          <a:custGeom>
            <a:avLst/>
            <a:gdLst>
              <a:gd name="T0" fmla="*/ 10562577 w 21600"/>
              <a:gd name="T1" fmla="*/ 501998 h 21600"/>
              <a:gd name="T2" fmla="*/ 14610216 w 21600"/>
              <a:gd name="T3" fmla="*/ 3903718 h 21600"/>
              <a:gd name="T4" fmla="*/ 15088187 w 21600"/>
              <a:gd name="T5" fmla="*/ 7462583 h 21600"/>
              <a:gd name="T6" fmla="*/ 14192765 w 21600"/>
              <a:gd name="T7" fmla="*/ 9558780 h 21600"/>
              <a:gd name="T8" fmla="*/ 12973549 w 21600"/>
              <a:gd name="T9" fmla="*/ 10641126 h 21600"/>
              <a:gd name="T10" fmla="*/ 1755610 w 21600"/>
              <a:gd name="T11" fmla="*/ 10444074 h 21600"/>
              <a:gd name="T12" fmla="*/ 457568 w 21600"/>
              <a:gd name="T13" fmla="*/ 8541977 h 21600"/>
              <a:gd name="T14" fmla="*/ 0 w 21600"/>
              <a:gd name="T15" fmla="*/ 6383189 h 21600"/>
              <a:gd name="T16" fmla="*/ 2223020 w 21600"/>
              <a:gd name="T17" fmla="*/ 1874996 h 21600"/>
              <a:gd name="T18" fmla="*/ 7602530 w 21600"/>
              <a:gd name="T19" fmla="*/ 0 h 21600"/>
              <a:gd name="T20" fmla="*/ 2887536 w 21600"/>
              <a:gd name="T21" fmla="*/ 6946291 h 21600"/>
              <a:gd name="T22" fmla="*/ 2884034 w 21600"/>
              <a:gd name="T23" fmla="*/ 5824037 h 21600"/>
              <a:gd name="T24" fmla="*/ 1549378 w 21600"/>
              <a:gd name="T25" fmla="*/ 5824037 h 21600"/>
              <a:gd name="T26" fmla="*/ 1549378 w 21600"/>
              <a:gd name="T27" fmla="*/ 6946291 h 21600"/>
              <a:gd name="T28" fmla="*/ 3792801 w 21600"/>
              <a:gd name="T29" fmla="*/ 3992878 h 21600"/>
              <a:gd name="T30" fmla="*/ 4755800 w 21600"/>
              <a:gd name="T31" fmla="*/ 3185934 h 21600"/>
              <a:gd name="T32" fmla="*/ 3792801 w 21600"/>
              <a:gd name="T33" fmla="*/ 2397214 h 21600"/>
              <a:gd name="T34" fmla="*/ 2846730 w 21600"/>
              <a:gd name="T35" fmla="*/ 3185934 h 21600"/>
              <a:gd name="T36" fmla="*/ 3792801 w 21600"/>
              <a:gd name="T37" fmla="*/ 3992878 h 21600"/>
              <a:gd name="T38" fmla="*/ 8569030 w 21600"/>
              <a:gd name="T39" fmla="*/ 7041377 h 21600"/>
              <a:gd name="T40" fmla="*/ 9054032 w 21600"/>
              <a:gd name="T41" fmla="*/ 5618617 h 21600"/>
              <a:gd name="T42" fmla="*/ 9482733 w 21600"/>
              <a:gd name="T43" fmla="*/ 4271233 h 21600"/>
              <a:gd name="T44" fmla="*/ 9418685 w 21600"/>
              <a:gd name="T45" fmla="*/ 3708130 h 21600"/>
              <a:gd name="T46" fmla="*/ 8803439 w 21600"/>
              <a:gd name="T47" fmla="*/ 3674149 h 21600"/>
              <a:gd name="T48" fmla="*/ 7536359 w 21600"/>
              <a:gd name="T49" fmla="*/ 7191619 h 21600"/>
              <a:gd name="T50" fmla="*/ 6450174 w 21600"/>
              <a:gd name="T51" fmla="*/ 7596090 h 21600"/>
              <a:gd name="T52" fmla="*/ 6009507 w 21600"/>
              <a:gd name="T53" fmla="*/ 8514877 h 21600"/>
              <a:gd name="T54" fmla="*/ 7602530 w 21600"/>
              <a:gd name="T55" fmla="*/ 9846990 h 21600"/>
              <a:gd name="T56" fmla="*/ 9195526 w 21600"/>
              <a:gd name="T57" fmla="*/ 8514877 h 21600"/>
              <a:gd name="T58" fmla="*/ 8443721 w 21600"/>
              <a:gd name="T59" fmla="*/ 7415773 h 21600"/>
              <a:gd name="T60" fmla="*/ 6931673 w 21600"/>
              <a:gd name="T61" fmla="*/ 1303548 h 21600"/>
              <a:gd name="T62" fmla="*/ 6931673 w 21600"/>
              <a:gd name="T63" fmla="*/ 2427267 h 21600"/>
              <a:gd name="T64" fmla="*/ 8273360 w 21600"/>
              <a:gd name="T65" fmla="*/ 2427267 h 21600"/>
              <a:gd name="T66" fmla="*/ 8273360 w 21600"/>
              <a:gd name="T67" fmla="*/ 1303548 h 21600"/>
              <a:gd name="T68" fmla="*/ 10449233 w 21600"/>
              <a:gd name="T69" fmla="*/ 3185934 h 21600"/>
              <a:gd name="T70" fmla="*/ 11412232 w 21600"/>
              <a:gd name="T71" fmla="*/ 3978606 h 21600"/>
              <a:gd name="T72" fmla="*/ 12358303 w 21600"/>
              <a:gd name="T73" fmla="*/ 3185934 h 21600"/>
              <a:gd name="T74" fmla="*/ 11412232 w 21600"/>
              <a:gd name="T75" fmla="*/ 2397214 h 21600"/>
              <a:gd name="T76" fmla="*/ 10449233 w 21600"/>
              <a:gd name="T77" fmla="*/ 3185934 h 21600"/>
              <a:gd name="T78" fmla="*/ 13655655 w 21600"/>
              <a:gd name="T79" fmla="*/ 6946291 h 21600"/>
              <a:gd name="T80" fmla="*/ 13655655 w 21600"/>
              <a:gd name="T81" fmla="*/ 5824037 h 21600"/>
              <a:gd name="T82" fmla="*/ 12317497 w 21600"/>
              <a:gd name="T83" fmla="*/ 5824037 h 21600"/>
              <a:gd name="T84" fmla="*/ 12317497 w 21600"/>
              <a:gd name="T85" fmla="*/ 6946291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9" name="TextBox 13"/>
          <p:cNvSpPr txBox="1">
            <a:spLocks noChangeArrowheads="1"/>
          </p:cNvSpPr>
          <p:nvPr/>
        </p:nvSpPr>
        <p:spPr bwMode="auto">
          <a:xfrm>
            <a:off x="549593" y="3389948"/>
            <a:ext cx="19526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选择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554355" y="3675698"/>
            <a:ext cx="1947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选择合适的后端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1" name="TextBox 13"/>
          <p:cNvSpPr txBox="1">
            <a:spLocks noChangeArrowheads="1"/>
          </p:cNvSpPr>
          <p:nvPr/>
        </p:nvSpPr>
        <p:spPr bwMode="auto">
          <a:xfrm>
            <a:off x="2911793" y="3389948"/>
            <a:ext cx="19526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构建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2" name="TextBox 13"/>
          <p:cNvSpPr txBox="1">
            <a:spLocks noChangeArrowheads="1"/>
          </p:cNvSpPr>
          <p:nvPr/>
        </p:nvSpPr>
        <p:spPr bwMode="auto">
          <a:xfrm>
            <a:off x="2916555" y="3675698"/>
            <a:ext cx="1947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构架后端需要的资源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3" name="TextBox 13"/>
          <p:cNvSpPr txBox="1">
            <a:spLocks noChangeArrowheads="1"/>
          </p:cNvSpPr>
          <p:nvPr/>
        </p:nvSpPr>
        <p:spPr bwMode="auto">
          <a:xfrm>
            <a:off x="5273993" y="3389948"/>
            <a:ext cx="19526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配置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4" name="TextBox 13"/>
          <p:cNvSpPr txBox="1">
            <a:spLocks noChangeArrowheads="1"/>
          </p:cNvSpPr>
          <p:nvPr/>
        </p:nvSpPr>
        <p:spPr bwMode="auto">
          <a:xfrm>
            <a:off x="5278755" y="3675698"/>
            <a:ext cx="1947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推理相关配置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5" name="TextBox 13"/>
          <p:cNvSpPr txBox="1">
            <a:spLocks noChangeArrowheads="1"/>
          </p:cNvSpPr>
          <p:nvPr/>
        </p:nvSpPr>
        <p:spPr bwMode="auto">
          <a:xfrm>
            <a:off x="7544118" y="3389948"/>
            <a:ext cx="19526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部署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6" name="TextBox 13"/>
          <p:cNvSpPr txBox="1">
            <a:spLocks noChangeArrowheads="1"/>
          </p:cNvSpPr>
          <p:nvPr/>
        </p:nvSpPr>
        <p:spPr bwMode="auto">
          <a:xfrm>
            <a:off x="7548880" y="3675698"/>
            <a:ext cx="19478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启动服务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服务部署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514350" y="2720975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5" name="稻壳儿小白白(http://dwz.cn/Wu2UP)"/>
          <p:cNvSpPr>
            <a:spLocks noChangeShapeType="1"/>
          </p:cNvSpPr>
          <p:nvPr/>
        </p:nvSpPr>
        <p:spPr bwMode="auto">
          <a:xfrm flipV="1">
            <a:off x="4853305" y="849630"/>
            <a:ext cx="0" cy="402082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487680" y="1190625"/>
            <a:ext cx="914400" cy="91440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7" name="稻壳儿小白白(http://dwz.cn/Wu2UP)"/>
          <p:cNvSpPr>
            <a:spLocks noChangeArrowheads="1"/>
          </p:cNvSpPr>
          <p:nvPr/>
        </p:nvSpPr>
        <p:spPr bwMode="auto">
          <a:xfrm>
            <a:off x="5251450" y="1151255"/>
            <a:ext cx="914400" cy="914400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487680" y="3465830"/>
            <a:ext cx="914400" cy="914400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9" name="稻壳儿小白白(http://dwz.cn/Wu2UP)"/>
          <p:cNvSpPr>
            <a:spLocks noChangeArrowheads="1"/>
          </p:cNvSpPr>
          <p:nvPr/>
        </p:nvSpPr>
        <p:spPr bwMode="auto">
          <a:xfrm>
            <a:off x="5251450" y="3425825"/>
            <a:ext cx="914400" cy="91440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758825" y="3776980"/>
            <a:ext cx="347980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稻壳儿小白白(http://dwz.cn/Wu2UP)"/>
          <p:cNvSpPr>
            <a:spLocks noEditPoints="1"/>
          </p:cNvSpPr>
          <p:nvPr/>
        </p:nvSpPr>
        <p:spPr bwMode="auto">
          <a:xfrm>
            <a:off x="5526405" y="1435100"/>
            <a:ext cx="365125" cy="341630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稻壳儿小白白(http://dwz.cn/Wu2UP)"/>
          <p:cNvSpPr>
            <a:spLocks noEditPoints="1"/>
          </p:cNvSpPr>
          <p:nvPr/>
        </p:nvSpPr>
        <p:spPr bwMode="auto">
          <a:xfrm>
            <a:off x="5577205" y="3691255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" y="1471930"/>
            <a:ext cx="347345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稻壳儿小白白(http://dwz.cn/Wu2UP)"/>
          <p:cNvSpPr>
            <a:spLocks noChangeArrowheads="1"/>
          </p:cNvSpPr>
          <p:nvPr/>
        </p:nvSpPr>
        <p:spPr bwMode="auto">
          <a:xfrm>
            <a:off x="1611630" y="1408430"/>
            <a:ext cx="284289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编程语言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如何权衡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1611630" y="1027430"/>
            <a:ext cx="159512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 b="1">
                <a:solidFill>
                  <a:srgbClr val="445469"/>
                </a:solidFill>
                <a:sym typeface="Arial" panose="020B0604020202090204" pitchFamily="34" charset="0"/>
              </a:rPr>
              <a:t>Web/Server</a:t>
            </a: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框架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06" name="稻壳儿小白白(http://dwz.cn/Wu2UP)"/>
          <p:cNvSpPr>
            <a:spLocks noChangeArrowheads="1"/>
          </p:cNvSpPr>
          <p:nvPr/>
        </p:nvSpPr>
        <p:spPr bwMode="auto">
          <a:xfrm>
            <a:off x="6402705" y="1408430"/>
            <a:ext cx="284289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sym typeface="Arial" panose="020B0604020202090204" pitchFamily="34" charset="0"/>
              </a:rPr>
              <a:t>RT</a:t>
            </a:r>
            <a:endParaRPr lang="en-US" altLang="zh-CN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sym typeface="Arial" panose="020B0604020202090204" pitchFamily="34" charset="0"/>
              </a:rPr>
              <a:t>Concurrency</a:t>
            </a:r>
            <a:endParaRPr lang="en-US" altLang="zh-CN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07" name="稻壳儿小白白(http://dwz.cn/Wu2UP)"/>
          <p:cNvSpPr txBox="1">
            <a:spLocks noChangeArrowheads="1"/>
          </p:cNvSpPr>
          <p:nvPr/>
        </p:nvSpPr>
        <p:spPr bwMode="auto">
          <a:xfrm>
            <a:off x="6402705" y="1027430"/>
            <a:ext cx="129349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压测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08" name="稻壳儿小白白(http://dwz.cn/Wu2UP)"/>
          <p:cNvSpPr>
            <a:spLocks noChangeArrowheads="1"/>
          </p:cNvSpPr>
          <p:nvPr/>
        </p:nvSpPr>
        <p:spPr bwMode="auto">
          <a:xfrm>
            <a:off x="1611630" y="3540125"/>
            <a:ext cx="284289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olidFill>
                  <a:srgbClr val="445469"/>
                </a:solidFill>
                <a:sym typeface="Arial" panose="020B0604020202090204" pitchFamily="34" charset="0"/>
              </a:rPr>
              <a:t>Docker</a:t>
            </a: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和</a:t>
            </a:r>
            <a:r>
              <a:rPr lang="en-US" altLang="zh-CN" sz="1400">
                <a:solidFill>
                  <a:srgbClr val="445469"/>
                </a:solidFill>
                <a:sym typeface="Arial" panose="020B0604020202090204" pitchFamily="34" charset="0"/>
              </a:rPr>
              <a:t>Docker-compose</a:t>
            </a:r>
            <a:endParaRPr lang="en-US" altLang="zh-CN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实例扩展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09" name="稻壳儿小白白(http://dwz.cn/Wu2UP)"/>
          <p:cNvSpPr txBox="1">
            <a:spLocks noChangeArrowheads="1"/>
          </p:cNvSpPr>
          <p:nvPr/>
        </p:nvSpPr>
        <p:spPr bwMode="auto">
          <a:xfrm>
            <a:off x="1611630" y="3159125"/>
            <a:ext cx="129349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容器化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10" name="稻壳儿小白白(http://dwz.cn/Wu2UP)"/>
          <p:cNvSpPr>
            <a:spLocks noChangeArrowheads="1"/>
          </p:cNvSpPr>
          <p:nvPr/>
        </p:nvSpPr>
        <p:spPr bwMode="auto">
          <a:xfrm>
            <a:off x="6402705" y="3540125"/>
            <a:ext cx="2842895" cy="55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日志存储、分析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自动告警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8211" name="稻壳儿小白白(http://dwz.cn/Wu2UP)"/>
          <p:cNvSpPr txBox="1">
            <a:spLocks noChangeArrowheads="1"/>
          </p:cNvSpPr>
          <p:nvPr/>
        </p:nvSpPr>
        <p:spPr bwMode="auto">
          <a:xfrm>
            <a:off x="6402705" y="3159125"/>
            <a:ext cx="129349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日志、告警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269615" y="314008"/>
            <a:ext cx="1922780" cy="4235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gunicorn, uvicorn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3621609" y="1759817"/>
            <a:ext cx="4209466" cy="2100573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890" y="2408554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4434205" y="2929255"/>
            <a:ext cx="690880" cy="645160"/>
          </a:xfrm>
          <a:prstGeom prst="rect">
            <a:avLst/>
          </a:prstGeom>
          <a:solidFill>
            <a:srgbClr val="2BA8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02</a:t>
            </a:r>
            <a:endParaRPr lang="zh-CN" altLang="en-US" sz="36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343" name="文本框 9"/>
          <p:cNvSpPr txBox="1">
            <a:spLocks noChangeArrowheads="1"/>
          </p:cNvSpPr>
          <p:nvPr/>
        </p:nvSpPr>
        <p:spPr bwMode="auto">
          <a:xfrm>
            <a:off x="5432743" y="3022918"/>
            <a:ext cx="9956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2BA854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部署</a:t>
            </a:r>
            <a:endParaRPr lang="zh-CN" altLang="en-US" sz="3200" b="1">
              <a:solidFill>
                <a:srgbClr val="2BA854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14347" name="直接连接符 14"/>
          <p:cNvCxnSpPr>
            <a:cxnSpLocks noChangeShapeType="1"/>
          </p:cNvCxnSpPr>
          <p:nvPr/>
        </p:nvCxnSpPr>
        <p:spPr bwMode="auto">
          <a:xfrm>
            <a:off x="5321618" y="3024505"/>
            <a:ext cx="0" cy="457200"/>
          </a:xfrm>
          <a:prstGeom prst="line">
            <a:avLst/>
          </a:prstGeom>
          <a:noFill/>
          <a:ln w="6350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直接连接符 23"/>
          <p:cNvCxnSpPr>
            <a:cxnSpLocks noChangeShapeType="1"/>
          </p:cNvCxnSpPr>
          <p:nvPr/>
        </p:nvCxnSpPr>
        <p:spPr bwMode="auto">
          <a:xfrm>
            <a:off x="5264468" y="3024505"/>
            <a:ext cx="0" cy="457200"/>
          </a:xfrm>
          <a:prstGeom prst="line">
            <a:avLst/>
          </a:prstGeom>
          <a:noFill/>
          <a:ln w="28575">
            <a:solidFill>
              <a:srgbClr val="2BA85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6"/>
          <p:cNvSpPr txBox="1">
            <a:spLocks noChangeArrowheads="1"/>
          </p:cNvSpPr>
          <p:nvPr/>
        </p:nvSpPr>
        <p:spPr bwMode="auto">
          <a:xfrm>
            <a:off x="4434205" y="1964055"/>
            <a:ext cx="690880" cy="645160"/>
          </a:xfrm>
          <a:prstGeom prst="rect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01</a:t>
            </a:r>
            <a:endParaRPr lang="zh-CN" altLang="en-US" sz="3600" b="1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0" name="文本框 10"/>
          <p:cNvSpPr txBox="1">
            <a:spLocks noChangeArrowheads="1"/>
          </p:cNvSpPr>
          <p:nvPr/>
        </p:nvSpPr>
        <p:spPr bwMode="auto">
          <a:xfrm>
            <a:off x="5432743" y="2057718"/>
            <a:ext cx="9956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513087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开发</a:t>
            </a:r>
            <a:endParaRPr lang="zh-CN" altLang="en-US" sz="3200" b="1">
              <a:solidFill>
                <a:srgbClr val="513087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31" name="直接连接符 15"/>
          <p:cNvCxnSpPr>
            <a:cxnSpLocks noChangeShapeType="1"/>
          </p:cNvCxnSpPr>
          <p:nvPr/>
        </p:nvCxnSpPr>
        <p:spPr bwMode="auto">
          <a:xfrm>
            <a:off x="5340668" y="2056130"/>
            <a:ext cx="0" cy="457200"/>
          </a:xfrm>
          <a:prstGeom prst="line">
            <a:avLst/>
          </a:prstGeom>
          <a:noFill/>
          <a:ln w="6350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24"/>
          <p:cNvCxnSpPr>
            <a:cxnSpLocks noChangeShapeType="1"/>
          </p:cNvCxnSpPr>
          <p:nvPr/>
        </p:nvCxnSpPr>
        <p:spPr bwMode="auto">
          <a:xfrm>
            <a:off x="5283518" y="2056130"/>
            <a:ext cx="0" cy="457200"/>
          </a:xfrm>
          <a:prstGeom prst="line">
            <a:avLst/>
          </a:prstGeom>
          <a:noFill/>
          <a:ln w="28575">
            <a:solidFill>
              <a:srgbClr val="513087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6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/01</a:t>
            </a:r>
            <a:endParaRPr lang="en-US" altLang="zh-CN" sz="16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315872"/>
            <a:ext cx="1200150" cy="8299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kumimoji="1" lang="zh-CN" altLang="en-US" sz="4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08245" y="3039428"/>
            <a:ext cx="1383030" cy="17519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整体架构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核心代码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精心设计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写好代码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更高追求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" y="1302385"/>
            <a:ext cx="9387205" cy="341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" y="830580"/>
            <a:ext cx="4622165" cy="470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90" y="583565"/>
            <a:ext cx="3503930" cy="509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代码设计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19272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16392" name="矩形 11"/>
          <p:cNvSpPr>
            <a:spLocks noChangeArrowheads="1"/>
          </p:cNvSpPr>
          <p:nvPr/>
        </p:nvSpPr>
        <p:spPr bwMode="auto">
          <a:xfrm>
            <a:off x="1877695" y="1288415"/>
            <a:ext cx="1834515" cy="3143250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393" name="矩形 14"/>
          <p:cNvSpPr>
            <a:spLocks noChangeArrowheads="1"/>
          </p:cNvSpPr>
          <p:nvPr/>
        </p:nvSpPr>
        <p:spPr bwMode="auto">
          <a:xfrm>
            <a:off x="4313555" y="1288415"/>
            <a:ext cx="1834515" cy="3143250"/>
          </a:xfrm>
          <a:prstGeom prst="rect">
            <a:avLst/>
          </a:prstGeom>
          <a:solidFill>
            <a:srgbClr val="D0EAEB"/>
          </a:solidFill>
          <a:ln w="6350">
            <a:solidFill>
              <a:srgbClr val="2F2637">
                <a:alpha val="38823"/>
              </a:srgbClr>
            </a:solidFill>
            <a:miter lim="800000"/>
          </a:ln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394" name="矩形 18"/>
          <p:cNvSpPr>
            <a:spLocks noChangeArrowheads="1"/>
          </p:cNvSpPr>
          <p:nvPr/>
        </p:nvSpPr>
        <p:spPr bwMode="auto">
          <a:xfrm>
            <a:off x="6750685" y="1294130"/>
            <a:ext cx="1834515" cy="3143250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396" name="文本框 20"/>
          <p:cNvSpPr>
            <a:spLocks noChangeArrowheads="1"/>
          </p:cNvSpPr>
          <p:nvPr/>
        </p:nvSpPr>
        <p:spPr bwMode="auto">
          <a:xfrm>
            <a:off x="4449445" y="2141220"/>
            <a:ext cx="1572895" cy="197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n-ea"/>
                <a:cs typeface="+mn-ea"/>
                <a:sym typeface="Calibri" pitchFamily="34" charset="0"/>
              </a:rPr>
              <a:t>结构</a:t>
            </a:r>
            <a:endParaRPr lang="zh-CN" altLang="en-US" sz="1400" b="1">
              <a:solidFill>
                <a:schemeClr val="tx1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400" b="1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结构体</a:t>
            </a:r>
            <a:r>
              <a:rPr lang="en-US" altLang="zh-CN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+</a:t>
            </a: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行为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可见范围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类型标记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继承和组合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设计模式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tx1"/>
                </a:solidFill>
                <a:latin typeface="+mn-ea"/>
                <a:sym typeface="华文宋体" panose="02010600040101010101" pitchFamily="2" charset="-122"/>
              </a:rPr>
              <a:t>分类和分层</a:t>
            </a:r>
            <a:endParaRPr lang="zh-CN" altLang="en-US" sz="1400">
              <a:solidFill>
                <a:schemeClr val="tx1"/>
              </a:solidFill>
              <a:latin typeface="+mn-ea"/>
              <a:sym typeface="华文宋体" panose="02010600040101010101" pitchFamily="2" charset="-122"/>
            </a:endParaRPr>
          </a:p>
        </p:txBody>
      </p:sp>
      <p:sp>
        <p:nvSpPr>
          <p:cNvPr id="16397" name="矩形 21"/>
          <p:cNvSpPr>
            <a:spLocks noChangeArrowheads="1"/>
          </p:cNvSpPr>
          <p:nvPr/>
        </p:nvSpPr>
        <p:spPr bwMode="auto">
          <a:xfrm>
            <a:off x="4445000" y="1395095"/>
            <a:ext cx="1570990" cy="450850"/>
          </a:xfrm>
          <a:prstGeom prst="rect">
            <a:avLst/>
          </a:prstGeom>
          <a:solidFill>
            <a:srgbClr val="2F26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398" name="矩形 22"/>
          <p:cNvSpPr>
            <a:spLocks noChangeArrowheads="1"/>
          </p:cNvSpPr>
          <p:nvPr/>
        </p:nvSpPr>
        <p:spPr bwMode="auto">
          <a:xfrm>
            <a:off x="1986280" y="1397635"/>
            <a:ext cx="1570355" cy="450215"/>
          </a:xfrm>
          <a:prstGeom prst="rect">
            <a:avLst/>
          </a:pr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399" name="文本框 23"/>
          <p:cNvSpPr>
            <a:spLocks noChangeArrowheads="1"/>
          </p:cNvSpPr>
          <p:nvPr/>
        </p:nvSpPr>
        <p:spPr bwMode="auto">
          <a:xfrm>
            <a:off x="2005330" y="1302385"/>
            <a:ext cx="15703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3200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01</a:t>
            </a:r>
            <a:endParaRPr lang="en-US" altLang="zh-CN" sz="320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6400" name="文本框 24"/>
          <p:cNvSpPr>
            <a:spLocks noChangeArrowheads="1"/>
          </p:cNvSpPr>
          <p:nvPr/>
        </p:nvSpPr>
        <p:spPr bwMode="auto">
          <a:xfrm>
            <a:off x="1967230" y="2141220"/>
            <a:ext cx="1608455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API</a:t>
            </a:r>
            <a:endParaRPr lang="zh-CN" altLang="en-US" sz="1400" b="1">
              <a:solidFill>
                <a:schemeClr val="bg1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200" b="1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稳定、版本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后向兼容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做好一件事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风格统一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命名直观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减少参数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写好文档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</p:txBody>
      </p:sp>
      <p:sp>
        <p:nvSpPr>
          <p:cNvPr id="16401" name="矩形 25"/>
          <p:cNvSpPr>
            <a:spLocks noChangeArrowheads="1"/>
          </p:cNvSpPr>
          <p:nvPr/>
        </p:nvSpPr>
        <p:spPr bwMode="auto">
          <a:xfrm>
            <a:off x="6882765" y="1395095"/>
            <a:ext cx="1570355" cy="450850"/>
          </a:xfrm>
          <a:prstGeom prst="rect">
            <a:avLst/>
          </a:pr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/>
            <a:endParaRPr lang="zh-CN" altLang="zh-CN" sz="1000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16402" name="文本框 26"/>
          <p:cNvSpPr>
            <a:spLocks noChangeArrowheads="1"/>
          </p:cNvSpPr>
          <p:nvPr/>
        </p:nvSpPr>
        <p:spPr bwMode="auto">
          <a:xfrm>
            <a:off x="6844030" y="2140585"/>
            <a:ext cx="1608455" cy="149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函数</a:t>
            </a:r>
            <a:r>
              <a:rPr lang="en-US" altLang="zh-CN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/</a:t>
            </a: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类</a:t>
            </a:r>
            <a:r>
              <a:rPr lang="en-US" altLang="zh-CN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/</a:t>
            </a:r>
            <a:r>
              <a:rPr lang="zh-CN" altLang="en-US" sz="1600" b="1">
                <a:solidFill>
                  <a:schemeClr val="bg1"/>
                </a:solidFill>
                <a:latin typeface="+mn-ea"/>
                <a:cs typeface="+mn-ea"/>
                <a:sym typeface="Calibri" pitchFamily="34" charset="0"/>
              </a:rPr>
              <a:t>参数</a:t>
            </a:r>
            <a:endParaRPr lang="zh-CN" altLang="en-US" sz="1400" b="1">
              <a:solidFill>
                <a:schemeClr val="bg1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400" b="1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命名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类方法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函数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latin typeface="+mn-ea"/>
                <a:sym typeface="华文宋体" panose="02010600040101010101" pitchFamily="2" charset="-122"/>
              </a:rPr>
              <a:t>参数</a:t>
            </a:r>
            <a:endParaRPr lang="zh-CN" altLang="en-US" sz="1400">
              <a:solidFill>
                <a:schemeClr val="bg1"/>
              </a:solidFill>
              <a:latin typeface="+mn-ea"/>
              <a:sym typeface="华文宋体" panose="02010600040101010101" pitchFamily="2" charset="-122"/>
            </a:endParaRPr>
          </a:p>
        </p:txBody>
      </p:sp>
      <p:sp>
        <p:nvSpPr>
          <p:cNvPr id="16405" name="文本框 31"/>
          <p:cNvSpPr>
            <a:spLocks noChangeArrowheads="1"/>
          </p:cNvSpPr>
          <p:nvPr/>
        </p:nvSpPr>
        <p:spPr bwMode="auto">
          <a:xfrm>
            <a:off x="4450080" y="1302385"/>
            <a:ext cx="15659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02</a:t>
            </a:r>
            <a:endParaRPr lang="en-US" altLang="zh-CN" sz="3200">
              <a:solidFill>
                <a:schemeClr val="bg1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16406" name="文本框 32"/>
          <p:cNvSpPr>
            <a:spLocks noChangeArrowheads="1"/>
          </p:cNvSpPr>
          <p:nvPr/>
        </p:nvSpPr>
        <p:spPr bwMode="auto">
          <a:xfrm>
            <a:off x="6882130" y="1310640"/>
            <a:ext cx="15709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3200">
                <a:solidFill>
                  <a:srgbClr val="2F2637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华文宋体" panose="02010600040101010101" pitchFamily="2" charset="-122"/>
              </a:rPr>
              <a:t>03</a:t>
            </a:r>
            <a:endParaRPr lang="en-US" altLang="zh-CN" sz="320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94793" y="183198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6628" name="Rounded Rectangle 34"/>
          <p:cNvSpPr>
            <a:spLocks noChangeArrowheads="1"/>
          </p:cNvSpPr>
          <p:nvPr/>
        </p:nvSpPr>
        <p:spPr bwMode="auto">
          <a:xfrm>
            <a:off x="1100455" y="115093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29" name="Rounded Rectangle 35"/>
          <p:cNvSpPr>
            <a:spLocks noChangeAspect="1" noChangeArrowheads="1"/>
          </p:cNvSpPr>
          <p:nvPr/>
        </p:nvSpPr>
        <p:spPr bwMode="auto">
          <a:xfrm>
            <a:off x="1811655" y="1481138"/>
            <a:ext cx="842963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0" name="Group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18" y="1484313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Rounded Rectangle 38"/>
          <p:cNvSpPr>
            <a:spLocks noChangeAspect="1" noChangeArrowheads="1"/>
          </p:cNvSpPr>
          <p:nvPr/>
        </p:nvSpPr>
        <p:spPr bwMode="auto">
          <a:xfrm>
            <a:off x="7394893" y="1481138"/>
            <a:ext cx="842962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3" name="Rounded Rectangle 53"/>
          <p:cNvSpPr>
            <a:spLocks noChangeArrowheads="1"/>
          </p:cNvSpPr>
          <p:nvPr/>
        </p:nvSpPr>
        <p:spPr bwMode="auto">
          <a:xfrm>
            <a:off x="3884930" y="115093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4" name="Rounded Rectangle 54"/>
          <p:cNvSpPr>
            <a:spLocks noChangeArrowheads="1"/>
          </p:cNvSpPr>
          <p:nvPr/>
        </p:nvSpPr>
        <p:spPr bwMode="auto">
          <a:xfrm>
            <a:off x="6623368" y="115093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7" name="Freeform 415"/>
          <p:cNvSpPr/>
          <p:nvPr/>
        </p:nvSpPr>
        <p:spPr bwMode="auto">
          <a:xfrm>
            <a:off x="7666355" y="1673225"/>
            <a:ext cx="279400" cy="490538"/>
          </a:xfrm>
          <a:custGeom>
            <a:avLst/>
            <a:gdLst>
              <a:gd name="T0" fmla="*/ 235124413 w 165"/>
              <a:gd name="T1" fmla="*/ 55505998 h 287"/>
              <a:gd name="T2" fmla="*/ 232257600 w 165"/>
              <a:gd name="T3" fmla="*/ 55505998 h 287"/>
              <a:gd name="T4" fmla="*/ 232257600 w 165"/>
              <a:gd name="T5" fmla="*/ 590110377 h 287"/>
              <a:gd name="T6" fmla="*/ 160573720 w 165"/>
              <a:gd name="T7" fmla="*/ 575503625 h 287"/>
              <a:gd name="T8" fmla="*/ 0 w 165"/>
              <a:gd name="T9" fmla="*/ 706962682 h 287"/>
              <a:gd name="T10" fmla="*/ 160573720 w 165"/>
              <a:gd name="T11" fmla="*/ 838423448 h 287"/>
              <a:gd name="T12" fmla="*/ 321145747 w 165"/>
              <a:gd name="T13" fmla="*/ 709885400 h 287"/>
              <a:gd name="T14" fmla="*/ 321145747 w 165"/>
              <a:gd name="T15" fmla="*/ 709885400 h 287"/>
              <a:gd name="T16" fmla="*/ 321145747 w 165"/>
              <a:gd name="T17" fmla="*/ 210336541 h 287"/>
              <a:gd name="T18" fmla="*/ 473117333 w 165"/>
              <a:gd name="T19" fmla="*/ 172358303 h 287"/>
              <a:gd name="T20" fmla="*/ 473117333 w 165"/>
              <a:gd name="T21" fmla="*/ 0 h 287"/>
              <a:gd name="T22" fmla="*/ 235124413 w 165"/>
              <a:gd name="T23" fmla="*/ 55505998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8" name="Freeform 252"/>
          <p:cNvSpPr>
            <a:spLocks noEditPoints="1"/>
          </p:cNvSpPr>
          <p:nvPr/>
        </p:nvSpPr>
        <p:spPr bwMode="auto">
          <a:xfrm>
            <a:off x="2005330" y="1697038"/>
            <a:ext cx="455613" cy="431800"/>
          </a:xfrm>
          <a:custGeom>
            <a:avLst/>
            <a:gdLst>
              <a:gd name="T0" fmla="*/ 673606413 w 301"/>
              <a:gd name="T1" fmla="*/ 245616931 h 285"/>
              <a:gd name="T2" fmla="*/ 313891625 w 301"/>
              <a:gd name="T3" fmla="*/ 20659736 h 285"/>
              <a:gd name="T4" fmla="*/ 16038789 w 301"/>
              <a:gd name="T5" fmla="*/ 319072928 h 285"/>
              <a:gd name="T6" fmla="*/ 146636244 w 301"/>
              <a:gd name="T7" fmla="*/ 500416808 h 285"/>
              <a:gd name="T8" fmla="*/ 82482603 w 301"/>
              <a:gd name="T9" fmla="*/ 615192278 h 285"/>
              <a:gd name="T10" fmla="*/ 279523873 w 301"/>
              <a:gd name="T11" fmla="*/ 544031638 h 285"/>
              <a:gd name="T12" fmla="*/ 375753577 w 301"/>
              <a:gd name="T13" fmla="*/ 544031638 h 285"/>
              <a:gd name="T14" fmla="*/ 673606413 w 301"/>
              <a:gd name="T15" fmla="*/ 245616931 h 285"/>
              <a:gd name="T16" fmla="*/ 183294169 w 301"/>
              <a:gd name="T17" fmla="*/ 328255875 h 285"/>
              <a:gd name="T18" fmla="*/ 137471006 w 301"/>
              <a:gd name="T19" fmla="*/ 282345687 h 285"/>
              <a:gd name="T20" fmla="*/ 183294169 w 301"/>
              <a:gd name="T21" fmla="*/ 236435499 h 285"/>
              <a:gd name="T22" fmla="*/ 229117333 w 301"/>
              <a:gd name="T23" fmla="*/ 282345687 h 285"/>
              <a:gd name="T24" fmla="*/ 183294169 w 301"/>
              <a:gd name="T25" fmla="*/ 328255875 h 285"/>
              <a:gd name="T26" fmla="*/ 345967688 w 301"/>
              <a:gd name="T27" fmla="*/ 328255875 h 285"/>
              <a:gd name="T28" fmla="*/ 300144524 w 301"/>
              <a:gd name="T29" fmla="*/ 282345687 h 285"/>
              <a:gd name="T30" fmla="*/ 345967688 w 301"/>
              <a:gd name="T31" fmla="*/ 236435499 h 285"/>
              <a:gd name="T32" fmla="*/ 394082540 w 301"/>
              <a:gd name="T33" fmla="*/ 282345687 h 285"/>
              <a:gd name="T34" fmla="*/ 345967688 w 301"/>
              <a:gd name="T35" fmla="*/ 328255875 h 285"/>
              <a:gd name="T36" fmla="*/ 510932895 w 301"/>
              <a:gd name="T37" fmla="*/ 328255875 h 285"/>
              <a:gd name="T38" fmla="*/ 465109731 w 301"/>
              <a:gd name="T39" fmla="*/ 282345687 h 285"/>
              <a:gd name="T40" fmla="*/ 510932895 w 301"/>
              <a:gd name="T41" fmla="*/ 236435499 h 285"/>
              <a:gd name="T42" fmla="*/ 556756059 w 301"/>
              <a:gd name="T43" fmla="*/ 282345687 h 285"/>
              <a:gd name="T44" fmla="*/ 510932895 w 301"/>
              <a:gd name="T45" fmla="*/ 328255875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1063943" y="29384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清晰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1397318" y="3228975"/>
            <a:ext cx="167163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注释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风格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重构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3884930" y="29384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健壮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4216718" y="3228975"/>
            <a:ext cx="16732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设计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防御式编程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TDD</a:t>
            </a:r>
            <a:endParaRPr lang="en-US" altLang="zh-CN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6623368" y="293846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扩展性</a:t>
            </a:r>
            <a:endParaRPr lang="zh-CN" altLang="en-US" sz="16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6956743" y="3228975"/>
            <a:ext cx="167163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多想一步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不过度设计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组合</a:t>
            </a:r>
            <a:endParaRPr lang="zh-CN" altLang="en-US" sz="1200">
              <a:solidFill>
                <a:srgbClr val="445469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247002" y="131295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94793" y="183198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2" name="TextBox 23"/>
          <p:cNvSpPr txBox="1"/>
          <p:nvPr/>
        </p:nvSpPr>
        <p:spPr>
          <a:xfrm>
            <a:off x="255892" y="135740"/>
            <a:ext cx="7074092" cy="386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高级追求</a:t>
            </a:r>
            <a:endParaRPr lang="zh-CN" altLang="en-US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4" name="椭圆 20"/>
          <p:cNvSpPr>
            <a:spLocks noChangeArrowheads="1"/>
          </p:cNvSpPr>
          <p:nvPr/>
        </p:nvSpPr>
        <p:spPr bwMode="auto">
          <a:xfrm>
            <a:off x="2072640" y="1409700"/>
            <a:ext cx="1160463" cy="1160463"/>
          </a:xfrm>
          <a:prstGeom prst="ellipse">
            <a:avLst/>
          </a:pr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9225" name="椭圆 21"/>
          <p:cNvSpPr>
            <a:spLocks noChangeArrowheads="1"/>
          </p:cNvSpPr>
          <p:nvPr/>
        </p:nvSpPr>
        <p:spPr bwMode="auto">
          <a:xfrm>
            <a:off x="4447540" y="1409700"/>
            <a:ext cx="1158875" cy="1160463"/>
          </a:xfrm>
          <a:prstGeom prst="ellipse">
            <a:avLst/>
          </a:pr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sp>
        <p:nvSpPr>
          <p:cNvPr id="9226" name="椭圆 22"/>
          <p:cNvSpPr>
            <a:spLocks noChangeArrowheads="1"/>
          </p:cNvSpPr>
          <p:nvPr/>
        </p:nvSpPr>
        <p:spPr bwMode="auto">
          <a:xfrm>
            <a:off x="6798628" y="1409700"/>
            <a:ext cx="1160462" cy="1160463"/>
          </a:xfrm>
          <a:prstGeom prst="ellipse">
            <a:avLst/>
          </a:prstGeom>
          <a:solidFill>
            <a:srgbClr val="D0E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SimSun" pitchFamily="2" charset="-122"/>
              <a:sym typeface="SimSun" pitchFamily="2" charset="-122"/>
            </a:endParaRPr>
          </a:p>
        </p:txBody>
      </p:sp>
      <p:grpSp>
        <p:nvGrpSpPr>
          <p:cNvPr id="9228" name="组合 24"/>
          <p:cNvGrpSpPr/>
          <p:nvPr/>
        </p:nvGrpSpPr>
        <p:grpSpPr bwMode="auto">
          <a:xfrm>
            <a:off x="4801553" y="1741488"/>
            <a:ext cx="415925" cy="412750"/>
            <a:chOff x="0" y="0"/>
            <a:chExt cx="453105" cy="448433"/>
          </a:xfrm>
        </p:grpSpPr>
        <p:sp>
          <p:nvSpPr>
            <p:cNvPr id="9246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27658 w 205"/>
                <a:gd name="T1" fmla="*/ 42083 h 89"/>
                <a:gd name="T2" fmla="*/ 103883 w 205"/>
                <a:gd name="T3" fmla="*/ 0 h 89"/>
                <a:gd name="T4" fmla="*/ 0 w 205"/>
                <a:gd name="T5" fmla="*/ 0 h 89"/>
                <a:gd name="T6" fmla="*/ 0 w 205"/>
                <a:gd name="T7" fmla="*/ 148397 h 89"/>
                <a:gd name="T8" fmla="*/ 48626 w 205"/>
                <a:gd name="T9" fmla="*/ 197124 h 89"/>
                <a:gd name="T10" fmla="*/ 404479 w 205"/>
                <a:gd name="T11" fmla="*/ 197124 h 89"/>
                <a:gd name="T12" fmla="*/ 453105 w 205"/>
                <a:gd name="T13" fmla="*/ 148397 h 89"/>
                <a:gd name="T14" fmla="*/ 453105 w 205"/>
                <a:gd name="T15" fmla="*/ 0 h 89"/>
                <a:gd name="T16" fmla="*/ 349222 w 205"/>
                <a:gd name="T17" fmla="*/ 0 h 89"/>
                <a:gd name="T18" fmla="*/ 227658 w 205"/>
                <a:gd name="T19" fmla="*/ 42083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7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404479 w 205"/>
                <a:gd name="T1" fmla="*/ 92774 h 118"/>
                <a:gd name="T2" fmla="*/ 397848 w 205"/>
                <a:gd name="T3" fmla="*/ 92774 h 118"/>
                <a:gd name="T4" fmla="*/ 340381 w 205"/>
                <a:gd name="T5" fmla="*/ 92774 h 118"/>
                <a:gd name="T6" fmla="*/ 340381 w 205"/>
                <a:gd name="T7" fmla="*/ 48596 h 118"/>
                <a:gd name="T8" fmla="*/ 291755 w 205"/>
                <a:gd name="T9" fmla="*/ 0 h 118"/>
                <a:gd name="T10" fmla="*/ 161350 w 205"/>
                <a:gd name="T11" fmla="*/ 0 h 118"/>
                <a:gd name="T12" fmla="*/ 112724 w 205"/>
                <a:gd name="T13" fmla="*/ 48596 h 118"/>
                <a:gd name="T14" fmla="*/ 112724 w 205"/>
                <a:gd name="T15" fmla="*/ 92774 h 118"/>
                <a:gd name="T16" fmla="*/ 55257 w 205"/>
                <a:gd name="T17" fmla="*/ 92774 h 118"/>
                <a:gd name="T18" fmla="*/ 48626 w 205"/>
                <a:gd name="T19" fmla="*/ 92774 h 118"/>
                <a:gd name="T20" fmla="*/ 0 w 205"/>
                <a:gd name="T21" fmla="*/ 141371 h 118"/>
                <a:gd name="T22" fmla="*/ 0 w 205"/>
                <a:gd name="T23" fmla="*/ 223100 h 118"/>
                <a:gd name="T24" fmla="*/ 119354 w 205"/>
                <a:gd name="T25" fmla="*/ 223100 h 118"/>
                <a:gd name="T26" fmla="*/ 227658 w 205"/>
                <a:gd name="T27" fmla="*/ 260652 h 118"/>
                <a:gd name="T28" fmla="*/ 333751 w 205"/>
                <a:gd name="T29" fmla="*/ 223100 h 118"/>
                <a:gd name="T30" fmla="*/ 453105 w 205"/>
                <a:gd name="T31" fmla="*/ 223100 h 118"/>
                <a:gd name="T32" fmla="*/ 453105 w 205"/>
                <a:gd name="T33" fmla="*/ 141371 h 118"/>
                <a:gd name="T34" fmla="*/ 404479 w 205"/>
                <a:gd name="T35" fmla="*/ 92774 h 118"/>
                <a:gd name="T36" fmla="*/ 148088 w 205"/>
                <a:gd name="T37" fmla="*/ 57432 h 118"/>
                <a:gd name="T38" fmla="*/ 148088 w 205"/>
                <a:gd name="T39" fmla="*/ 48596 h 118"/>
                <a:gd name="T40" fmla="*/ 161350 w 205"/>
                <a:gd name="T41" fmla="*/ 37552 h 118"/>
                <a:gd name="T42" fmla="*/ 291755 w 205"/>
                <a:gd name="T43" fmla="*/ 37552 h 118"/>
                <a:gd name="T44" fmla="*/ 305017 w 205"/>
                <a:gd name="T45" fmla="*/ 48596 h 118"/>
                <a:gd name="T46" fmla="*/ 305017 w 205"/>
                <a:gd name="T47" fmla="*/ 57432 h 118"/>
                <a:gd name="T48" fmla="*/ 305017 w 205"/>
                <a:gd name="T49" fmla="*/ 92774 h 118"/>
                <a:gd name="T50" fmla="*/ 148088 w 205"/>
                <a:gd name="T51" fmla="*/ 92774 h 118"/>
                <a:gd name="T52" fmla="*/ 148088 w 205"/>
                <a:gd name="T53" fmla="*/ 57432 h 118"/>
                <a:gd name="T54" fmla="*/ 223237 w 205"/>
                <a:gd name="T55" fmla="*/ 223100 h 118"/>
                <a:gd name="T56" fmla="*/ 187873 w 205"/>
                <a:gd name="T57" fmla="*/ 189967 h 118"/>
                <a:gd name="T58" fmla="*/ 223237 w 205"/>
                <a:gd name="T59" fmla="*/ 154624 h 118"/>
                <a:gd name="T60" fmla="*/ 258601 w 205"/>
                <a:gd name="T61" fmla="*/ 189967 h 118"/>
                <a:gd name="T62" fmla="*/ 223237 w 205"/>
                <a:gd name="T63" fmla="*/ 223100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29" name="组合 27"/>
          <p:cNvGrpSpPr/>
          <p:nvPr/>
        </p:nvGrpSpPr>
        <p:grpSpPr bwMode="auto">
          <a:xfrm>
            <a:off x="2356803" y="1754188"/>
            <a:ext cx="585787" cy="446087"/>
            <a:chOff x="0" y="0"/>
            <a:chExt cx="509646" cy="387231"/>
          </a:xfrm>
        </p:grpSpPr>
        <p:sp>
          <p:nvSpPr>
            <p:cNvPr id="9244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5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grpSp>
        <p:nvGrpSpPr>
          <p:cNvPr id="9230" name="组合 32"/>
          <p:cNvGrpSpPr/>
          <p:nvPr/>
        </p:nvGrpSpPr>
        <p:grpSpPr bwMode="auto">
          <a:xfrm>
            <a:off x="7179628" y="1768475"/>
            <a:ext cx="398462" cy="444500"/>
            <a:chOff x="0" y="0"/>
            <a:chExt cx="402656" cy="450303"/>
          </a:xfrm>
        </p:grpSpPr>
        <p:sp>
          <p:nvSpPr>
            <p:cNvPr id="9239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8494 w 26"/>
                <a:gd name="T1" fmla="*/ 0 h 26"/>
                <a:gd name="T2" fmla="*/ 0 w 26"/>
                <a:gd name="T3" fmla="*/ 28962 h 26"/>
                <a:gd name="T4" fmla="*/ 28494 w 26"/>
                <a:gd name="T5" fmla="*/ 57923 h 26"/>
                <a:gd name="T6" fmla="*/ 56988 w 26"/>
                <a:gd name="T7" fmla="*/ 28962 h 26"/>
                <a:gd name="T8" fmla="*/ 28494 w 26"/>
                <a:gd name="T9" fmla="*/ 0 h 26"/>
                <a:gd name="T10" fmla="*/ 28494 w 26"/>
                <a:gd name="T11" fmla="*/ 51240 h 26"/>
                <a:gd name="T12" fmla="*/ 6576 w 26"/>
                <a:gd name="T13" fmla="*/ 28962 h 26"/>
                <a:gd name="T14" fmla="*/ 28494 w 26"/>
                <a:gd name="T15" fmla="*/ 6683 h 26"/>
                <a:gd name="T16" fmla="*/ 50412 w 26"/>
                <a:gd name="T17" fmla="*/ 28962 h 26"/>
                <a:gd name="T18" fmla="*/ 28494 w 26"/>
                <a:gd name="T19" fmla="*/ 5124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0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4290 w 22"/>
                <a:gd name="T1" fmla="*/ 0 h 22"/>
                <a:gd name="T2" fmla="*/ 0 w 22"/>
                <a:gd name="T3" fmla="*/ 24290 h 22"/>
                <a:gd name="T4" fmla="*/ 24290 w 22"/>
                <a:gd name="T5" fmla="*/ 48580 h 22"/>
                <a:gd name="T6" fmla="*/ 48580 w 22"/>
                <a:gd name="T7" fmla="*/ 24290 h 22"/>
                <a:gd name="T8" fmla="*/ 24290 w 22"/>
                <a:gd name="T9" fmla="*/ 0 h 22"/>
                <a:gd name="T10" fmla="*/ 24290 w 22"/>
                <a:gd name="T11" fmla="*/ 37539 h 22"/>
                <a:gd name="T12" fmla="*/ 11041 w 22"/>
                <a:gd name="T13" fmla="*/ 24290 h 22"/>
                <a:gd name="T14" fmla="*/ 24290 w 22"/>
                <a:gd name="T15" fmla="*/ 11041 h 22"/>
                <a:gd name="T16" fmla="*/ 37539 w 22"/>
                <a:gd name="T17" fmla="*/ 24290 h 22"/>
                <a:gd name="T18" fmla="*/ 24290 w 22"/>
                <a:gd name="T19" fmla="*/ 37539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1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15415 w 14"/>
                <a:gd name="T1" fmla="*/ 0 h 14"/>
                <a:gd name="T2" fmla="*/ 0 w 14"/>
                <a:gd name="T3" fmla="*/ 15415 h 14"/>
                <a:gd name="T4" fmla="*/ 15415 w 14"/>
                <a:gd name="T5" fmla="*/ 30830 h 14"/>
                <a:gd name="T6" fmla="*/ 30830 w 14"/>
                <a:gd name="T7" fmla="*/ 15415 h 14"/>
                <a:gd name="T8" fmla="*/ 15415 w 14"/>
                <a:gd name="T9" fmla="*/ 0 h 14"/>
                <a:gd name="T10" fmla="*/ 15415 w 14"/>
                <a:gd name="T11" fmla="*/ 22021 h 14"/>
                <a:gd name="T12" fmla="*/ 8809 w 14"/>
                <a:gd name="T13" fmla="*/ 15415 h 14"/>
                <a:gd name="T14" fmla="*/ 15415 w 14"/>
                <a:gd name="T15" fmla="*/ 6606 h 14"/>
                <a:gd name="T16" fmla="*/ 24224 w 14"/>
                <a:gd name="T17" fmla="*/ 15415 h 14"/>
                <a:gd name="T18" fmla="*/ 15415 w 14"/>
                <a:gd name="T19" fmla="*/ 22021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2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48581 w 44"/>
                <a:gd name="T1" fmla="*/ 0 h 44"/>
                <a:gd name="T2" fmla="*/ 0 w 44"/>
                <a:gd name="T3" fmla="*/ 48581 h 44"/>
                <a:gd name="T4" fmla="*/ 48581 w 44"/>
                <a:gd name="T5" fmla="*/ 97161 h 44"/>
                <a:gd name="T6" fmla="*/ 97161 w 44"/>
                <a:gd name="T7" fmla="*/ 48581 h 44"/>
                <a:gd name="T8" fmla="*/ 48581 w 44"/>
                <a:gd name="T9" fmla="*/ 0 h 44"/>
                <a:gd name="T10" fmla="*/ 48581 w 44"/>
                <a:gd name="T11" fmla="*/ 86120 h 44"/>
                <a:gd name="T12" fmla="*/ 11041 w 44"/>
                <a:gd name="T13" fmla="*/ 48581 h 44"/>
                <a:gd name="T14" fmla="*/ 48581 w 44"/>
                <a:gd name="T15" fmla="*/ 13249 h 44"/>
                <a:gd name="T16" fmla="*/ 86120 w 44"/>
                <a:gd name="T17" fmla="*/ 48581 h 44"/>
                <a:gd name="T18" fmla="*/ 48581 w 44"/>
                <a:gd name="T19" fmla="*/ 8612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  <p:sp>
          <p:nvSpPr>
            <p:cNvPr id="9243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347346 w 182"/>
                <a:gd name="T1" fmla="*/ 211907 h 204"/>
                <a:gd name="T2" fmla="*/ 338497 w 182"/>
                <a:gd name="T3" fmla="*/ 105954 h 204"/>
                <a:gd name="T4" fmla="*/ 172567 w 182"/>
                <a:gd name="T5" fmla="*/ 0 h 204"/>
                <a:gd name="T6" fmla="*/ 2212 w 182"/>
                <a:gd name="T7" fmla="*/ 174382 h 204"/>
                <a:gd name="T8" fmla="*/ 0 w 182"/>
                <a:gd name="T9" fmla="*/ 450303 h 204"/>
                <a:gd name="T10" fmla="*/ 250001 w 182"/>
                <a:gd name="T11" fmla="*/ 388497 h 204"/>
                <a:gd name="T12" fmla="*/ 325222 w 182"/>
                <a:gd name="T13" fmla="*/ 388497 h 204"/>
                <a:gd name="T14" fmla="*/ 325222 w 182"/>
                <a:gd name="T15" fmla="*/ 388497 h 204"/>
                <a:gd name="T16" fmla="*/ 345134 w 182"/>
                <a:gd name="T17" fmla="*/ 333313 h 204"/>
                <a:gd name="T18" fmla="*/ 323010 w 182"/>
                <a:gd name="T19" fmla="*/ 320068 h 204"/>
                <a:gd name="T20" fmla="*/ 345134 w 182"/>
                <a:gd name="T21" fmla="*/ 309031 h 204"/>
                <a:gd name="T22" fmla="*/ 342921 w 182"/>
                <a:gd name="T23" fmla="*/ 304617 h 204"/>
                <a:gd name="T24" fmla="*/ 376107 w 182"/>
                <a:gd name="T25" fmla="*/ 245018 h 204"/>
                <a:gd name="T26" fmla="*/ 137169 w 182"/>
                <a:gd name="T27" fmla="*/ 205285 h 204"/>
                <a:gd name="T28" fmla="*/ 137169 w 182"/>
                <a:gd name="T29" fmla="*/ 225152 h 204"/>
                <a:gd name="T30" fmla="*/ 119469 w 182"/>
                <a:gd name="T31" fmla="*/ 231774 h 204"/>
                <a:gd name="T32" fmla="*/ 106195 w 182"/>
                <a:gd name="T33" fmla="*/ 242810 h 204"/>
                <a:gd name="T34" fmla="*/ 88496 w 182"/>
                <a:gd name="T35" fmla="*/ 236188 h 204"/>
                <a:gd name="T36" fmla="*/ 70797 w 182"/>
                <a:gd name="T37" fmla="*/ 236188 h 204"/>
                <a:gd name="T38" fmla="*/ 61947 w 182"/>
                <a:gd name="T39" fmla="*/ 218529 h 204"/>
                <a:gd name="T40" fmla="*/ 48673 w 182"/>
                <a:gd name="T41" fmla="*/ 205285 h 204"/>
                <a:gd name="T42" fmla="*/ 57522 w 182"/>
                <a:gd name="T43" fmla="*/ 187626 h 204"/>
                <a:gd name="T44" fmla="*/ 57522 w 182"/>
                <a:gd name="T45" fmla="*/ 167760 h 204"/>
                <a:gd name="T46" fmla="*/ 75221 w 182"/>
                <a:gd name="T47" fmla="*/ 161138 h 204"/>
                <a:gd name="T48" fmla="*/ 88496 w 182"/>
                <a:gd name="T49" fmla="*/ 150101 h 204"/>
                <a:gd name="T50" fmla="*/ 106195 w 182"/>
                <a:gd name="T51" fmla="*/ 156723 h 204"/>
                <a:gd name="T52" fmla="*/ 126107 w 182"/>
                <a:gd name="T53" fmla="*/ 156723 h 204"/>
                <a:gd name="T54" fmla="*/ 132744 w 182"/>
                <a:gd name="T55" fmla="*/ 174382 h 204"/>
                <a:gd name="T56" fmla="*/ 146018 w 182"/>
                <a:gd name="T57" fmla="*/ 187626 h 204"/>
                <a:gd name="T58" fmla="*/ 300886 w 182"/>
                <a:gd name="T59" fmla="*/ 169967 h 204"/>
                <a:gd name="T60" fmla="*/ 278762 w 182"/>
                <a:gd name="T61" fmla="*/ 192041 h 204"/>
                <a:gd name="T62" fmla="*/ 267700 w 182"/>
                <a:gd name="T63" fmla="*/ 220737 h 204"/>
                <a:gd name="T64" fmla="*/ 236726 w 182"/>
                <a:gd name="T65" fmla="*/ 220737 h 204"/>
                <a:gd name="T66" fmla="*/ 207965 w 182"/>
                <a:gd name="T67" fmla="*/ 231774 h 204"/>
                <a:gd name="T68" fmla="*/ 183629 w 182"/>
                <a:gd name="T69" fmla="*/ 211907 h 204"/>
                <a:gd name="T70" fmla="*/ 154868 w 182"/>
                <a:gd name="T71" fmla="*/ 200870 h 204"/>
                <a:gd name="T72" fmla="*/ 154868 w 182"/>
                <a:gd name="T73" fmla="*/ 169967 h 204"/>
                <a:gd name="T74" fmla="*/ 141593 w 182"/>
                <a:gd name="T75" fmla="*/ 141272 h 204"/>
                <a:gd name="T76" fmla="*/ 163717 w 182"/>
                <a:gd name="T77" fmla="*/ 116990 h 204"/>
                <a:gd name="T78" fmla="*/ 174779 w 182"/>
                <a:gd name="T79" fmla="*/ 88295 h 204"/>
                <a:gd name="T80" fmla="*/ 207965 w 182"/>
                <a:gd name="T81" fmla="*/ 88295 h 204"/>
                <a:gd name="T82" fmla="*/ 236726 w 182"/>
                <a:gd name="T83" fmla="*/ 77258 h 204"/>
                <a:gd name="T84" fmla="*/ 258850 w 182"/>
                <a:gd name="T85" fmla="*/ 97124 h 204"/>
                <a:gd name="T86" fmla="*/ 287611 w 182"/>
                <a:gd name="T87" fmla="*/ 108161 h 204"/>
                <a:gd name="T88" fmla="*/ 287611 w 182"/>
                <a:gd name="T89" fmla="*/ 141272 h 204"/>
                <a:gd name="T90" fmla="*/ 300886 w 182"/>
                <a:gd name="T91" fmla="*/ 16996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2F26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endParaRPr lang="zh-CN" altLang="en-US"/>
            </a:p>
          </p:txBody>
        </p:sp>
      </p:grpSp>
      <p:sp>
        <p:nvSpPr>
          <p:cNvPr id="9232" name="文本框 42"/>
          <p:cNvSpPr>
            <a:spLocks noChangeArrowheads="1"/>
          </p:cNvSpPr>
          <p:nvPr/>
        </p:nvSpPr>
        <p:spPr bwMode="auto">
          <a:xfrm>
            <a:off x="2119313" y="3151188"/>
            <a:ext cx="10668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1600" b="1">
                <a:solidFill>
                  <a:srgbClr val="595959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 </a:t>
            </a:r>
            <a:r>
              <a:rPr lang="zh-CN" altLang="en-US" sz="1600" b="1">
                <a:solidFill>
                  <a:srgbClr val="3F3E40"/>
                </a:solidFill>
                <a:latin typeface="Yahei Mono" panose="020B0509020204020204" charset="-122"/>
                <a:ea typeface="Yahei Mono" panose="020B0509020204020204" charset="-122"/>
                <a:sym typeface="华文宋体" panose="02010600040101010101" pitchFamily="2" charset="-122"/>
              </a:rPr>
              <a:t>高级功能</a:t>
            </a:r>
            <a:endParaRPr lang="zh-CN" altLang="en-US" sz="1600" b="1">
              <a:solidFill>
                <a:srgbClr val="3F3E40"/>
              </a:solidFill>
              <a:latin typeface="Yahei Mono" panose="020B0509020204020204" charset="-122"/>
              <a:ea typeface="Yahei Mono" panose="020B0509020204020204" charset="-122"/>
              <a:sym typeface="华文宋体" panose="02010600040101010101" pitchFamily="2" charset="-122"/>
            </a:endParaRPr>
          </a:p>
        </p:txBody>
      </p:sp>
      <p:sp>
        <p:nvSpPr>
          <p:cNvPr id="3" name="文本框 42"/>
          <p:cNvSpPr>
            <a:spLocks noChangeArrowheads="1"/>
          </p:cNvSpPr>
          <p:nvPr/>
        </p:nvSpPr>
        <p:spPr bwMode="auto">
          <a:xfrm>
            <a:off x="4493578" y="3151188"/>
            <a:ext cx="10668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1600" b="1">
                <a:solidFill>
                  <a:srgbClr val="595959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 </a:t>
            </a:r>
            <a:r>
              <a:rPr lang="zh-CN" altLang="en-US" sz="1600" b="1">
                <a:solidFill>
                  <a:srgbClr val="595959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复杂</a:t>
            </a:r>
            <a:r>
              <a:rPr lang="zh-CN" altLang="en-US" sz="1600" b="1">
                <a:solidFill>
                  <a:srgbClr val="3F3E40"/>
                </a:solidFill>
                <a:latin typeface="Yahei Mono" panose="020B0509020204020204" charset="-122"/>
                <a:ea typeface="Yahei Mono" panose="020B0509020204020204" charset="-122"/>
                <a:sym typeface="华文宋体" panose="02010600040101010101" pitchFamily="2" charset="-122"/>
              </a:rPr>
              <a:t>功能</a:t>
            </a:r>
            <a:endParaRPr lang="zh-CN" altLang="en-US" sz="1600" b="1">
              <a:solidFill>
                <a:srgbClr val="3F3E40"/>
              </a:solidFill>
              <a:latin typeface="Yahei Mono" panose="020B0509020204020204" charset="-122"/>
              <a:ea typeface="Yahei Mono" panose="020B0509020204020204" charset="-122"/>
              <a:sym typeface="华文宋体" panose="02010600040101010101" pitchFamily="2" charset="-122"/>
            </a:endParaRPr>
          </a:p>
        </p:txBody>
      </p:sp>
      <p:sp>
        <p:nvSpPr>
          <p:cNvPr id="5" name="文本框 42"/>
          <p:cNvSpPr>
            <a:spLocks noChangeArrowheads="1"/>
          </p:cNvSpPr>
          <p:nvPr/>
        </p:nvSpPr>
        <p:spPr bwMode="auto">
          <a:xfrm>
            <a:off x="6898958" y="3151188"/>
            <a:ext cx="99822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1600" b="1">
                <a:solidFill>
                  <a:srgbClr val="595959"/>
                </a:solidFill>
                <a:latin typeface="方正姚体" pitchFamily="2" charset="-122"/>
                <a:ea typeface="方正姚体" pitchFamily="2" charset="-122"/>
                <a:sym typeface="方正姚体" pitchFamily="2" charset="-122"/>
              </a:rPr>
              <a:t>优秀源码</a:t>
            </a:r>
            <a:endParaRPr lang="zh-CN" altLang="en-US" sz="1600" b="1">
              <a:solidFill>
                <a:srgbClr val="595959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90204" pitchFamily="34" charset="0"/>
              </a:rPr>
              <a:t>/02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9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315873"/>
            <a:ext cx="1200150" cy="82994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4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kumimoji="1" lang="zh-CN" altLang="en-US" sz="4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 Box 100"/>
          <p:cNvSpPr txBox="1"/>
          <p:nvPr/>
        </p:nvSpPr>
        <p:spPr>
          <a:xfrm>
            <a:off x="5008245" y="3039428"/>
            <a:ext cx="1383030" cy="17519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推理方式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统一视角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性能优化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模型部署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服务部署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11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12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7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9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579</Words>
  <Application>WPS Presentation</Application>
  <PresentationFormat>自定义</PresentationFormat>
  <Paragraphs>182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微软雅黑</vt:lpstr>
      <vt:lpstr>Calibri</vt:lpstr>
      <vt:lpstr>Helvetica Neue</vt:lpstr>
      <vt:lpstr>宋体-简</vt:lpstr>
      <vt:lpstr>Impact</vt:lpstr>
      <vt:lpstr>华文宋体</vt:lpstr>
      <vt:lpstr>Lato Regular</vt:lpstr>
      <vt:lpstr>方正姚体</vt:lpstr>
      <vt:lpstr>苹方-简</vt:lpstr>
      <vt:lpstr>Yahei Mono</vt:lpstr>
      <vt:lpstr>Arial Unicode MS</vt:lpstr>
      <vt:lpstr>等线</vt:lpstr>
      <vt:lpstr>Thonburi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980</cp:revision>
  <cp:lastPrinted>2023-07-15T14:17:38Z</cp:lastPrinted>
  <dcterms:created xsi:type="dcterms:W3CDTF">2023-07-15T14:17:38Z</dcterms:created>
  <dcterms:modified xsi:type="dcterms:W3CDTF">2023-07-15T14:17:38Z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